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73" r:id="rId2"/>
    <p:sldId id="374" r:id="rId3"/>
    <p:sldId id="762" r:id="rId4"/>
    <p:sldId id="376" r:id="rId5"/>
    <p:sldId id="746" r:id="rId6"/>
    <p:sldId id="1075" r:id="rId7"/>
    <p:sldId id="774" r:id="rId8"/>
    <p:sldId id="1060" r:id="rId9"/>
    <p:sldId id="274" r:id="rId10"/>
    <p:sldId id="744" r:id="rId11"/>
    <p:sldId id="459" r:id="rId12"/>
    <p:sldId id="377" r:id="rId13"/>
    <p:sldId id="378" r:id="rId14"/>
    <p:sldId id="379" r:id="rId15"/>
    <p:sldId id="767" r:id="rId16"/>
    <p:sldId id="380" r:id="rId17"/>
    <p:sldId id="305" r:id="rId18"/>
    <p:sldId id="526" r:id="rId19"/>
    <p:sldId id="781" r:id="rId20"/>
    <p:sldId id="713" r:id="rId21"/>
    <p:sldId id="917" r:id="rId22"/>
    <p:sldId id="714" r:id="rId23"/>
    <p:sldId id="768" r:id="rId24"/>
    <p:sldId id="779" r:id="rId25"/>
    <p:sldId id="715" r:id="rId26"/>
    <p:sldId id="1066" r:id="rId27"/>
    <p:sldId id="711" r:id="rId28"/>
    <p:sldId id="1078" r:id="rId29"/>
    <p:sldId id="323" r:id="rId30"/>
    <p:sldId id="324" r:id="rId31"/>
    <p:sldId id="321" r:id="rId32"/>
    <p:sldId id="325" r:id="rId33"/>
    <p:sldId id="322" r:id="rId34"/>
    <p:sldId id="1024" r:id="rId35"/>
    <p:sldId id="706" r:id="rId36"/>
    <p:sldId id="723" r:id="rId37"/>
    <p:sldId id="725" r:id="rId38"/>
    <p:sldId id="726" r:id="rId39"/>
    <p:sldId id="727" r:id="rId40"/>
    <p:sldId id="1084" r:id="rId41"/>
    <p:sldId id="311" r:id="rId42"/>
    <p:sldId id="1081" r:id="rId43"/>
    <p:sldId id="1082" r:id="rId44"/>
    <p:sldId id="1083" r:id="rId4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C20"/>
    <a:srgbClr val="6EBD2D"/>
    <a:srgbClr val="6FF250"/>
    <a:srgbClr val="05013D"/>
    <a:srgbClr val="050139"/>
    <a:srgbClr val="050135"/>
    <a:srgbClr val="011C35"/>
    <a:srgbClr val="011039"/>
    <a:srgbClr val="190139"/>
    <a:srgbClr val="1C0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49" autoAdjust="0"/>
    <p:restoredTop sz="88493" autoAdjust="0"/>
  </p:normalViewPr>
  <p:slideViewPr>
    <p:cSldViewPr>
      <p:cViewPr varScale="1">
        <p:scale>
          <a:sx n="95" d="100"/>
          <a:sy n="95" d="100"/>
        </p:scale>
        <p:origin x="1671" y="60"/>
      </p:cViewPr>
      <p:guideLst>
        <p:guide orient="horz" pos="2160"/>
        <p:guide pos="2880"/>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70238" cy="479425"/>
          </a:xfrm>
          <a:prstGeom prst="rect">
            <a:avLst/>
          </a:prstGeom>
        </p:spPr>
        <p:txBody>
          <a:bodyPr vert="horz" lIns="91408" tIns="45703" rIns="91408" bIns="45703" rtlCol="0"/>
          <a:lstStyle>
            <a:lvl1pPr algn="l">
              <a:defRPr sz="1200"/>
            </a:lvl1pPr>
          </a:lstStyle>
          <a:p>
            <a:pPr>
              <a:defRPr/>
            </a:pPr>
            <a:endParaRPr lang="en-US"/>
          </a:p>
        </p:txBody>
      </p:sp>
      <p:sp>
        <p:nvSpPr>
          <p:cNvPr id="3" name="Date Placeholder 2"/>
          <p:cNvSpPr>
            <a:spLocks noGrp="1"/>
          </p:cNvSpPr>
          <p:nvPr>
            <p:ph type="dt" sz="quarter" idx="1"/>
          </p:nvPr>
        </p:nvSpPr>
        <p:spPr>
          <a:xfrm>
            <a:off x="4143375" y="3"/>
            <a:ext cx="3170238" cy="479425"/>
          </a:xfrm>
          <a:prstGeom prst="rect">
            <a:avLst/>
          </a:prstGeom>
        </p:spPr>
        <p:txBody>
          <a:bodyPr vert="horz" lIns="91408" tIns="45703" rIns="91408" bIns="45703" rtlCol="0"/>
          <a:lstStyle>
            <a:lvl1pPr algn="r">
              <a:defRPr sz="1200"/>
            </a:lvl1pPr>
          </a:lstStyle>
          <a:p>
            <a:pPr>
              <a:defRPr/>
            </a:pPr>
            <a:fld id="{EDB82747-4842-44D7-A7F1-B7464FBE3D0E}" type="datetimeFigureOut">
              <a:rPr lang="en-US"/>
              <a:pPr>
                <a:defRPr/>
              </a:pPr>
              <a:t>3/9/2023</a:t>
            </a:fld>
            <a:endParaRPr lang="en-US"/>
          </a:p>
        </p:txBody>
      </p:sp>
      <p:sp>
        <p:nvSpPr>
          <p:cNvPr id="4" name="Footer Placeholder 3"/>
          <p:cNvSpPr>
            <a:spLocks noGrp="1"/>
          </p:cNvSpPr>
          <p:nvPr>
            <p:ph type="ftr" sz="quarter" idx="2"/>
          </p:nvPr>
        </p:nvSpPr>
        <p:spPr>
          <a:xfrm>
            <a:off x="1" y="9120191"/>
            <a:ext cx="3170238" cy="479425"/>
          </a:xfrm>
          <a:prstGeom prst="rect">
            <a:avLst/>
          </a:prstGeom>
        </p:spPr>
        <p:txBody>
          <a:bodyPr vert="horz" lIns="91408" tIns="45703" rIns="91408" bIns="45703" rtlCol="0" anchor="b"/>
          <a:lstStyle>
            <a:lvl1pPr algn="l">
              <a:defRPr sz="1200"/>
            </a:lvl1pPr>
          </a:lstStyle>
          <a:p>
            <a:pPr>
              <a:defRPr/>
            </a:pPr>
            <a:r>
              <a:rPr lang="en-US"/>
              <a:t>Sejong Cultural Society (www.SejongCulturalSociety.org)</a:t>
            </a:r>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08" tIns="45703" rIns="91408" bIns="45703" rtlCol="0" anchor="b"/>
          <a:lstStyle>
            <a:lvl1pPr algn="r">
              <a:defRPr sz="1200"/>
            </a:lvl1pPr>
          </a:lstStyle>
          <a:p>
            <a:pPr>
              <a:defRPr/>
            </a:pPr>
            <a:fld id="{64D3F7FA-B509-464F-9589-E710CE824A47}" type="slidenum">
              <a:rPr lang="en-US"/>
              <a:pPr>
                <a:defRPr/>
              </a:pPr>
              <a:t>‹#›</a:t>
            </a:fld>
            <a:endParaRPr lang="en-US"/>
          </a:p>
        </p:txBody>
      </p:sp>
    </p:spTree>
    <p:extLst>
      <p:ext uri="{BB962C8B-B14F-4D97-AF65-F5344CB8AC3E}">
        <p14:creationId xmlns:p14="http://schemas.microsoft.com/office/powerpoint/2010/main" val="36670442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70238" cy="479425"/>
          </a:xfrm>
          <a:prstGeom prst="rect">
            <a:avLst/>
          </a:prstGeom>
        </p:spPr>
        <p:txBody>
          <a:bodyPr vert="horz" lIns="96627" tIns="48314" rIns="96627" bIns="48314"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3"/>
            <a:ext cx="3170238" cy="479425"/>
          </a:xfrm>
          <a:prstGeom prst="rect">
            <a:avLst/>
          </a:prstGeom>
        </p:spPr>
        <p:txBody>
          <a:bodyPr vert="horz" lIns="96627" tIns="48314" rIns="96627" bIns="48314" rtlCol="0"/>
          <a:lstStyle>
            <a:lvl1pPr algn="r" fontAlgn="auto">
              <a:spcBef>
                <a:spcPts val="0"/>
              </a:spcBef>
              <a:spcAft>
                <a:spcPts val="0"/>
              </a:spcAft>
              <a:defRPr sz="1300">
                <a:latin typeface="+mn-lt"/>
              </a:defRPr>
            </a:lvl1pPr>
          </a:lstStyle>
          <a:p>
            <a:pPr>
              <a:defRPr/>
            </a:pPr>
            <a:fld id="{F8E44425-CB2A-4C37-A617-F7E03E144CF6}" type="datetimeFigureOut">
              <a:rPr lang="en-US"/>
              <a:pPr>
                <a:defRPr/>
              </a:pPr>
              <a:t>3/9/2023</a:t>
            </a:fld>
            <a:endParaRPr lang="en-US"/>
          </a:p>
        </p:txBody>
      </p:sp>
      <p:sp>
        <p:nvSpPr>
          <p:cNvPr id="4" name="Slide Image Placeholder 3"/>
          <p:cNvSpPr>
            <a:spLocks noGrp="1" noRot="1" noChangeAspect="1"/>
          </p:cNvSpPr>
          <p:nvPr>
            <p:ph type="sldImg" idx="2"/>
          </p:nvPr>
        </p:nvSpPr>
        <p:spPr>
          <a:xfrm>
            <a:off x="1258888" y="720725"/>
            <a:ext cx="4800600" cy="3600450"/>
          </a:xfrm>
          <a:prstGeom prst="rect">
            <a:avLst/>
          </a:prstGeom>
          <a:noFill/>
          <a:ln w="12700">
            <a:solidFill>
              <a:prstClr val="black"/>
            </a:solidFill>
          </a:ln>
        </p:spPr>
        <p:txBody>
          <a:bodyPr vert="horz" lIns="96627" tIns="48314" rIns="96627" bIns="48314" rtlCol="0" anchor="ctr"/>
          <a:lstStyle/>
          <a:p>
            <a:pPr lvl="0"/>
            <a:endParaRPr lang="en-US" noProof="0"/>
          </a:p>
        </p:txBody>
      </p:sp>
      <p:sp>
        <p:nvSpPr>
          <p:cNvPr id="5" name="Notes Placeholder 4"/>
          <p:cNvSpPr>
            <a:spLocks noGrp="1"/>
          </p:cNvSpPr>
          <p:nvPr>
            <p:ph type="body" sz="quarter" idx="3"/>
          </p:nvPr>
        </p:nvSpPr>
        <p:spPr>
          <a:xfrm>
            <a:off x="731841" y="4560891"/>
            <a:ext cx="5851525" cy="4319587"/>
          </a:xfrm>
          <a:prstGeom prst="rect">
            <a:avLst/>
          </a:prstGeom>
        </p:spPr>
        <p:txBody>
          <a:bodyPr vert="horz" lIns="96627" tIns="48314" rIns="96627" bIns="483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191"/>
            <a:ext cx="3170238" cy="479425"/>
          </a:xfrm>
          <a:prstGeom prst="rect">
            <a:avLst/>
          </a:prstGeom>
        </p:spPr>
        <p:txBody>
          <a:bodyPr vert="horz" lIns="96627" tIns="48314" rIns="96627" bIns="48314" rtlCol="0" anchor="b"/>
          <a:lstStyle>
            <a:lvl1pPr algn="l" fontAlgn="auto">
              <a:spcBef>
                <a:spcPts val="0"/>
              </a:spcBef>
              <a:spcAft>
                <a:spcPts val="0"/>
              </a:spcAft>
              <a:defRPr sz="1300">
                <a:latin typeface="+mn-lt"/>
              </a:defRPr>
            </a:lvl1pPr>
          </a:lstStyle>
          <a:p>
            <a:pPr>
              <a:defRPr/>
            </a:pPr>
            <a:r>
              <a:rPr lang="en-US"/>
              <a:t>Sejong Cultural Society (www.SejongCulturalSociety.org)</a:t>
            </a:r>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6627" tIns="48314" rIns="96627" bIns="48314" rtlCol="0" anchor="b"/>
          <a:lstStyle>
            <a:lvl1pPr algn="r" fontAlgn="auto">
              <a:spcBef>
                <a:spcPts val="0"/>
              </a:spcBef>
              <a:spcAft>
                <a:spcPts val="0"/>
              </a:spcAft>
              <a:defRPr sz="1300">
                <a:latin typeface="+mn-lt"/>
              </a:defRPr>
            </a:lvl1pPr>
          </a:lstStyle>
          <a:p>
            <a:pPr>
              <a:defRPr/>
            </a:pPr>
            <a:fld id="{9F059C0D-5651-485B-AB37-0E766563C6E5}" type="slidenum">
              <a:rPr lang="en-US"/>
              <a:pPr>
                <a:defRPr/>
              </a:pPr>
              <a:t>‹#›</a:t>
            </a:fld>
            <a:endParaRPr lang="en-US"/>
          </a:p>
        </p:txBody>
      </p:sp>
    </p:spTree>
    <p:extLst>
      <p:ext uri="{BB962C8B-B14F-4D97-AF65-F5344CB8AC3E}">
        <p14:creationId xmlns:p14="http://schemas.microsoft.com/office/powerpoint/2010/main" val="87515954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EF793F-0865-4144-8463-1AEC485EA2F3}" type="slidenum">
              <a:rPr lang="en-US" smtClean="0"/>
              <a:pPr fontAlgn="base">
                <a:spcBef>
                  <a:spcPct val="0"/>
                </a:spcBef>
                <a:spcAft>
                  <a:spcPct val="0"/>
                </a:spcAft>
                <a:defRPr/>
              </a:pPr>
              <a:t>1</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08721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Japan modernized its army in late 19</a:t>
            </a:r>
            <a:r>
              <a:rPr lang="en-US" baseline="30000" dirty="0"/>
              <a:t>th</a:t>
            </a:r>
            <a:r>
              <a:rPr lang="en-US" dirty="0"/>
              <a:t> century and built a strong military power. In early 20</a:t>
            </a:r>
            <a:r>
              <a:rPr lang="en-US" baseline="30000" dirty="0"/>
              <a:t>th</a:t>
            </a:r>
            <a:r>
              <a:rPr lang="en-US" dirty="0"/>
              <a:t> century Japan invaded Korea and northern China. In its  effort to eradicate Korean culture and identity, Japan in 1938 banned the use of the Korean language in schools, forced Koreans to abandon Korean names and change them to Japanese names. While many made such changes, however reluctantly, others, like the poet, Buddhist monk  and resistance leader Han Yong-un (1879-1945).  Korean resistance movement groups fought the Japanese in Korea and northern China. Koreans in Shanghai, the US and elsewhere in exile sought to </a:t>
            </a:r>
            <a:r>
              <a:rPr lang="en-US" dirty="0" err="1"/>
              <a:t>gsin</a:t>
            </a:r>
            <a:r>
              <a:rPr lang="en-US" dirty="0"/>
              <a:t> support to free Korea from Japanese rule, but in vain.</a:t>
            </a:r>
          </a:p>
          <a:p>
            <a:pPr eaLnBrk="1" hangingPunct="1">
              <a:spcBef>
                <a:spcPct val="0"/>
              </a:spcBef>
            </a:pPr>
            <a:endParaRPr lang="en-US" dirty="0"/>
          </a:p>
        </p:txBody>
      </p:sp>
      <p:sp>
        <p:nvSpPr>
          <p:cNvPr id="107524" name="Slide Number Placeholder 3"/>
          <p:cNvSpPr>
            <a:spLocks noGrp="1"/>
          </p:cNvSpPr>
          <p:nvPr>
            <p:ph type="sldNum" sz="quarter" idx="5"/>
          </p:nvPr>
        </p:nvSpPr>
        <p:spPr bwMode="auto">
          <a:noFill/>
          <a:ln>
            <a:miter lim="800000"/>
            <a:headEnd/>
            <a:tailEnd/>
          </a:ln>
        </p:spPr>
        <p:txBody>
          <a:bodyPr/>
          <a:lstStyle/>
          <a:p>
            <a:fld id="{DBAC88B8-D16C-4D42-AE92-2655B3D2D5D7}" type="slidenum">
              <a:rPr lang="en-US"/>
              <a:pPr/>
              <a:t>17</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Surrender of Japan to the Allied Forces in August 1945 ended the Japanese occupation of Korea. Korean peninsula was divided at 38</a:t>
            </a:r>
            <a:r>
              <a:rPr lang="en-US" baseline="30000" dirty="0"/>
              <a:t>th</a:t>
            </a:r>
            <a:r>
              <a:rPr lang="en-US" dirty="0"/>
              <a:t> parallel by Allied Forces (US, USSR and UK). Two competing provisional governments were formed: Republic of Korea (ROK, South Korea, also known as, Korea) in the south, backed by US, while the Democratic Peoples Republic Korea (DPRK, also known as North Korea) was established in the north under the supervision of the USSR with support also from communist China.</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DB2F9-0934-4FAD-82BF-7BDAC76A148D}" type="slidenum">
              <a:rPr lang="en-US" smtClean="0"/>
              <a:pPr fontAlgn="base">
                <a:spcBef>
                  <a:spcPct val="0"/>
                </a:spcBef>
                <a:spcAft>
                  <a:spcPct val="0"/>
                </a:spcAft>
                <a:defRPr/>
              </a:pPr>
              <a:t>20</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43508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Armistice agreement was signed by UN, North Korea, and China in 1953 dividing Korea North and South at the 38</a:t>
            </a:r>
            <a:r>
              <a:rPr lang="en-US" baseline="30000"/>
              <a:t>th</a:t>
            </a:r>
            <a:r>
              <a:rPr lang="en-US"/>
              <a:t> parallel. This was one of the bloodiest wars in human history. Total estimated military casualties were about 1.5 million (including 37,000 US soldiers); civilian casualties were about 2.5 million.   Korean literature and music at this time reflect feelings of deep sorrow and hopelessness.</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F99578-890F-48C0-A5DD-3E9132FDD0F8}" type="slidenum">
              <a:rPr lang="en-US" smtClean="0"/>
              <a:pPr fontAlgn="base">
                <a:spcBef>
                  <a:spcPct val="0"/>
                </a:spcBef>
                <a:spcAft>
                  <a:spcPct val="0"/>
                </a:spcAft>
                <a:defRPr/>
              </a:pPr>
              <a:t>22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80500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ltLang="ko-KR" dirty="0"/>
              <a:t>"The aftermath of the Korean War set the tone for Cold War tension between the superpowers. The Korean War was important in the development of the Cold War, as it showed that the two superpowers, United States and Soviet Union, could fight a "limited war" in a third country. The "limited war" or "proxy war" strategy was a feature of conflicts such as the Vietnam War and the Soviet War in Afghanistan, as well as Angola, Greece, and wars in the Middle East.“</a:t>
            </a:r>
          </a:p>
          <a:p>
            <a:endParaRPr lang="en-US" altLang="ko-KR" dirty="0"/>
          </a:p>
          <a:p>
            <a:r>
              <a:rPr lang="en-US" altLang="ko-KR" sz="1200" dirty="0">
                <a:latin typeface="Calibri" panose="020F0502020204030204" pitchFamily="34" charset="0"/>
              </a:rPr>
              <a:t>“It will take 100 years for South Korea to recover from the war.”    </a:t>
            </a:r>
            <a:r>
              <a:rPr lang="en-US" altLang="ko-KR" sz="1200" dirty="0">
                <a:latin typeface="Calibri" panose="020F0502020204030204" pitchFamily="34" charset="0"/>
                <a:ea typeface="HY견고딕" pitchFamily="18" charset="-127"/>
              </a:rPr>
              <a:t>- Gen. McArthur</a:t>
            </a:r>
            <a:r>
              <a:rPr lang="en-US" altLang="ko-KR" sz="1200" dirty="0">
                <a:latin typeface="Calibri" panose="020F0502020204030204" pitchFamily="34" charset="0"/>
              </a:rPr>
              <a:t>                      </a:t>
            </a:r>
            <a:endParaRPr lang="ko-KR" altLang="en-US" sz="1200" dirty="0">
              <a:latin typeface="Calibri" panose="020F0502020204030204" pitchFamily="34" charset="0"/>
            </a:endParaRPr>
          </a:p>
          <a:p>
            <a:endParaRPr lang="en-US" altLang="ko-KR" dirty="0"/>
          </a:p>
          <a:p>
            <a:r>
              <a:rPr lang="en-US" altLang="ko-KR" dirty="0"/>
              <a:t>The fact that the Chinese openly, and the Russians covertly, fought on the side of the North Koreans also furthered the idea that this was a struggle not against a single nation but against an ideological threat.  The Communists were a single bloc to be faced again and again around the world.  (This was not, in fact, the case as the Soviets and Chinese very quickly had a falling out, as did the Chinese and the Vietnamese).</a:t>
            </a:r>
            <a:br>
              <a:rPr lang="en-US" altLang="ko-KR" dirty="0"/>
            </a:br>
            <a:r>
              <a:rPr lang="en-US" altLang="ko-KR" dirty="0"/>
              <a:t> </a:t>
            </a:r>
            <a:br>
              <a:rPr lang="en-US" altLang="ko-KR" dirty="0"/>
            </a:br>
            <a:r>
              <a:rPr lang="en-US" altLang="ko-KR" dirty="0"/>
              <a:t>Korea also influenced the US's view of the United Nations.  For the first two years of the war, the UN was a formidable fighting force that actually pushed the North Koreans off the </a:t>
            </a:r>
            <a:r>
              <a:rPr lang="en-US" altLang="ko-KR" dirty="0" err="1"/>
              <a:t>pennisula</a:t>
            </a:r>
            <a:r>
              <a:rPr lang="en-US" altLang="ko-KR" dirty="0"/>
              <a:t> before China intervened on their behalf.  But the final year of the war was spent trading shots and grabbing small parcels of land while the UN attempted to negotiate a peace deal.  In the future (such as Vietnam and beyond), the US would not seek the UN as an ally as it often incurred too many "handcuffs."  (The fact that the Soviets also would not make the same mistake of not being present for a vote on UN wars would also prevent this alliance from happening.)</a:t>
            </a:r>
            <a:br>
              <a:rPr lang="en-US" altLang="ko-KR" dirty="0"/>
            </a:br>
            <a:r>
              <a:rPr lang="en-US" altLang="ko-KR" dirty="0"/>
              <a:t> </a:t>
            </a:r>
            <a:br>
              <a:rPr lang="en-US" altLang="ko-KR" dirty="0"/>
            </a:br>
            <a:r>
              <a:rPr lang="en-US" altLang="ko-KR" dirty="0"/>
              <a:t>Finally, had the Korean War not occurred, South Korea would not be one of the 10 fastest growing economies in the world or one of the most technologically advanced nations today.  At the time of the war, South Korea was a third world, agrarian economy with no real prospects for development.  There was no reason for the US or other nations to invest in it.  The North Koreans were a industrial powerhouse that had the potential to dominate the manufacturing world.  After the war, the US rebuilt South Korea and remained a dedicated partner in every fashion.  Helping the South Koreans to surpass the US in terms of technology and economic growth. </a:t>
            </a:r>
            <a:endParaRPr lang="ko-KR" altLang="en-US" dirty="0"/>
          </a:p>
        </p:txBody>
      </p:sp>
      <p:sp>
        <p:nvSpPr>
          <p:cNvPr id="4" name="Footer Placeholder 3"/>
          <p:cNvSpPr>
            <a:spLocks noGrp="1"/>
          </p:cNvSpPr>
          <p:nvPr>
            <p:ph type="ftr" sz="quarter" idx="10"/>
          </p:nvPr>
        </p:nvSpPr>
        <p:spPr/>
        <p:txBody>
          <a:bodyPr/>
          <a:lstStyle/>
          <a:p>
            <a:pPr>
              <a:defRPr/>
            </a:pPr>
            <a:r>
              <a:rPr lang="en-US"/>
              <a:t>Sejong Cultural Society (www.SejongCulturalSociety.org)</a:t>
            </a:r>
          </a:p>
        </p:txBody>
      </p:sp>
      <p:sp>
        <p:nvSpPr>
          <p:cNvPr id="5" name="Slide Number Placeholder 4"/>
          <p:cNvSpPr>
            <a:spLocks noGrp="1"/>
          </p:cNvSpPr>
          <p:nvPr>
            <p:ph type="sldNum" sz="quarter" idx="11"/>
          </p:nvPr>
        </p:nvSpPr>
        <p:spPr/>
        <p:txBody>
          <a:bodyPr/>
          <a:lstStyle/>
          <a:p>
            <a:pPr>
              <a:defRPr/>
            </a:pPr>
            <a:fld id="{9F059C0D-5651-485B-AB37-0E766563C6E5}" type="slidenum">
              <a:rPr lang="en-US" smtClean="0"/>
              <a:pPr>
                <a:defRPr/>
              </a:pPr>
              <a:t>23</a:t>
            </a:fld>
            <a:endParaRPr lang="en-US"/>
          </a:p>
        </p:txBody>
      </p:sp>
    </p:spTree>
    <p:extLst>
      <p:ext uri="{BB962C8B-B14F-4D97-AF65-F5344CB8AC3E}">
        <p14:creationId xmlns:p14="http://schemas.microsoft.com/office/powerpoint/2010/main" val="169291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pain of dispersed family is obvious even after 30 years after the </a:t>
            </a:r>
            <a:r>
              <a:rPr lang="en-US" dirty="0" err="1"/>
              <a:t>ceasfire</a:t>
            </a:r>
            <a:r>
              <a:rPr lang="en-US" dirty="0"/>
              <a:t>. The KBS (Korean Broadcasting Service) planned a live TV program in 1983 for one evening. Due to overwhelming response, they had to continue for 453 hours and 24 minutes. People looking for lost families kept coming to the KBS studio, set up tents while waiting to get inside the studio. The entire nation felt the deep pain and sorrow of these families and cried with them.</a:t>
            </a:r>
          </a:p>
        </p:txBody>
      </p:sp>
      <p:sp>
        <p:nvSpPr>
          <p:cNvPr id="4" name="Footer Placeholder 3"/>
          <p:cNvSpPr>
            <a:spLocks noGrp="1"/>
          </p:cNvSpPr>
          <p:nvPr>
            <p:ph type="ftr" sz="quarter" idx="4"/>
          </p:nvPr>
        </p:nvSpPr>
        <p:spPr/>
        <p:txBody>
          <a:bodyPr/>
          <a:lstStyle/>
          <a:p>
            <a:pPr>
              <a:defRPr/>
            </a:pPr>
            <a:r>
              <a:rPr lang="en-US"/>
              <a:t>Sejong Cultural Society (www.SejongCulturalSociety.org)</a:t>
            </a:r>
          </a:p>
        </p:txBody>
      </p:sp>
      <p:sp>
        <p:nvSpPr>
          <p:cNvPr id="5" name="Slide Number Placeholder 4"/>
          <p:cNvSpPr>
            <a:spLocks noGrp="1"/>
          </p:cNvSpPr>
          <p:nvPr>
            <p:ph type="sldNum" sz="quarter" idx="5"/>
          </p:nvPr>
        </p:nvSpPr>
        <p:spPr/>
        <p:txBody>
          <a:bodyPr/>
          <a:lstStyle/>
          <a:p>
            <a:pPr>
              <a:defRPr/>
            </a:pPr>
            <a:fld id="{9F059C0D-5651-485B-AB37-0E766563C6E5}" type="slidenum">
              <a:rPr lang="en-US" smtClean="0"/>
              <a:pPr>
                <a:defRPr/>
              </a:pPr>
              <a:t>24</a:t>
            </a:fld>
            <a:endParaRPr lang="en-US"/>
          </a:p>
        </p:txBody>
      </p:sp>
    </p:spTree>
    <p:extLst>
      <p:ext uri="{BB962C8B-B14F-4D97-AF65-F5344CB8AC3E}">
        <p14:creationId xmlns:p14="http://schemas.microsoft.com/office/powerpoint/2010/main" val="4265094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Korea (South Korea) is a developed country and it has one of the world's fastest growing economies from the early 1960s to the late 1990s. Korean GDP ranked No. 12 in the world. Koreans call this rapid transformation the “Miracle on the Han River.” The growth surge was achieved by concentrating on labor-intensive manufactured exports. As of 2009, South Korea is the world's eighth largest exporter. </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D119A-2EA3-4682-9372-B5347EE3ECDB}" type="slidenum">
              <a:rPr lang="en-US" smtClean="0"/>
              <a:pPr fontAlgn="base">
                <a:spcBef>
                  <a:spcPct val="0"/>
                </a:spcBef>
                <a:spcAft>
                  <a:spcPct val="0"/>
                </a:spcAft>
                <a:defRPr/>
              </a:pPr>
              <a:t>25</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24704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Hangul is the only alphabet in the whole world invented by one person. It is a purely phonetic alphabet with 10 vowels and 14 constants.</a:t>
            </a:r>
          </a:p>
          <a:p>
            <a:pPr eaLnBrk="1" hangingPunct="1">
              <a:spcBef>
                <a:spcPct val="0"/>
              </a:spcBef>
            </a:pPr>
            <a:r>
              <a:rPr lang="en-US"/>
              <a:t>Koreans used Chinese characters before the invention of Korean alphabet. The majority of Koreans were effectively illiterate before the invention of Hangul. </a:t>
            </a:r>
          </a:p>
          <a:p>
            <a:pPr eaLnBrk="1" hangingPunct="1">
              <a:spcBef>
                <a:spcPct val="0"/>
              </a:spcBef>
            </a:pPr>
            <a:r>
              <a:rPr lang="en-US"/>
              <a:t>In explaining the need for the new script, King Sejong explained that the Korean language was different from Chinese; using Chinese characters to write was so difficult for the common people that only privileged aristocrats</a:t>
            </a:r>
            <a:r>
              <a:rPr lang="en-US" i="1"/>
              <a:t>,</a:t>
            </a:r>
            <a:r>
              <a:rPr lang="en-US"/>
              <a:t> usually male, could read and write. Hangul was designed so that even a commoner could learn to read and write.</a:t>
            </a:r>
          </a:p>
          <a:p>
            <a:pPr eaLnBrk="1" hangingPunct="1">
              <a:spcBef>
                <a:spcPct val="0"/>
              </a:spcBef>
            </a:pPr>
            <a:r>
              <a:rPr lang="en-US">
                <a:solidFill>
                  <a:schemeClr val="bg1"/>
                </a:solidFill>
              </a:rPr>
              <a:t>"</a:t>
            </a:r>
            <a:r>
              <a:rPr lang="en-US" i="1">
                <a:solidFill>
                  <a:schemeClr val="bg1"/>
                </a:solidFill>
              </a:rPr>
              <a:t>Hunmin Jeong-eum</a:t>
            </a:r>
            <a:r>
              <a:rPr lang="en-US">
                <a:solidFill>
                  <a:schemeClr val="bg1"/>
                </a:solidFill>
              </a:rPr>
              <a:t> Explanation and Examples“ explains the design of the consonant letters according to “articulatory phonetics” and the vowel letters according to the principles of “yin and yang” and “vowel harmony”.</a:t>
            </a:r>
          </a:p>
          <a:p>
            <a:pPr eaLnBrk="1" hangingPunct="1">
              <a:spcBef>
                <a:spcPct val="0"/>
              </a:spcBef>
            </a:pPr>
            <a:r>
              <a:rPr lang="en-US" i="1"/>
              <a:t>From http://library.thinkquest.org/20746/non/info/index.html</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DB9EC9-C456-4BA1-BA35-8F9B9BBCB29A}" type="slidenum">
              <a:rPr lang="en-US" smtClean="0"/>
              <a:pPr fontAlgn="base">
                <a:spcBef>
                  <a:spcPct val="0"/>
                </a:spcBef>
                <a:spcAft>
                  <a:spcPct val="0"/>
                </a:spcAft>
                <a:defRPr/>
              </a:pPr>
              <a:t>27</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809363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defTabSz="947410" eaLnBrk="1" hangingPunct="1">
              <a:spcBef>
                <a:spcPct val="0"/>
              </a:spcBef>
              <a:defRPr/>
            </a:pPr>
            <a:r>
              <a:rPr lang="en-US" dirty="0"/>
              <a:t>Elegant jade-green celadon became a signature pottery of </a:t>
            </a:r>
            <a:r>
              <a:rPr lang="en-US" dirty="0" err="1"/>
              <a:t>Goreyo</a:t>
            </a:r>
            <a:r>
              <a:rPr lang="en-US" dirty="0"/>
              <a:t> dynasty perfecting the technique in mid 12</a:t>
            </a:r>
            <a:r>
              <a:rPr lang="en-US" baseline="30000" dirty="0"/>
              <a:t>th</a:t>
            </a:r>
            <a:r>
              <a:rPr lang="en-US" dirty="0"/>
              <a:t> century. The inlaying technique of incising patterns on the surface of the vessel was an unique invention of </a:t>
            </a:r>
            <a:r>
              <a:rPr lang="en-US" dirty="0" err="1"/>
              <a:t>Goreyo</a:t>
            </a:r>
            <a:r>
              <a:rPr lang="en-US" dirty="0"/>
              <a:t> craftsman.  In the entire world at the time, only China and Korea possessed the technology necessary to produce the celadon ceramic ware. </a:t>
            </a:r>
          </a:p>
          <a:p>
            <a:pPr defTabSz="947410" eaLnBrk="1" hangingPunct="1">
              <a:spcBef>
                <a:spcPct val="0"/>
              </a:spcBef>
              <a:defRPr/>
            </a:pPr>
            <a:r>
              <a:rPr lang="en-US" dirty="0"/>
              <a:t>An innovative Korean contribution to world ceramics was the use of black and white inlays placed beneath the glaze to depict images such as clouds, cranes, and flower, often accompanied by a crackle pattern. Observation yields an optical effect of the image floating above the surface of the pot due to the increased reflection and local brightening from the internal surfaces of the cracks. Poets and others have described flights and floating images during banquets.</a:t>
            </a:r>
          </a:p>
          <a:p>
            <a:pPr eaLnBrk="1" hangingPunct="1">
              <a:spcBef>
                <a:spcPct val="0"/>
              </a:spcBef>
            </a:pPr>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2DBB78-400E-4CFA-884A-C68850341C1D}" type="slidenum">
              <a:rPr lang="en-US" smtClean="0"/>
              <a:pPr fontAlgn="base">
                <a:spcBef>
                  <a:spcPct val="0"/>
                </a:spcBef>
                <a:spcAft>
                  <a:spcPct val="0"/>
                </a:spcAft>
                <a:defRPr/>
              </a:pPr>
              <a:t>28</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427947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a:t>Baegun hwasang chorok buljo jikji simche yojeol </a:t>
            </a:r>
            <a:r>
              <a:rPr lang="en-US"/>
              <a:t>(Jikji) contains the essentials of Zen Buddhism compiled by priest Baegun in late Goryeo period. The book was printed in two volumes. The first volume is still missing and the second volume is kept in the Bibliothèque Nationale of France.</a:t>
            </a:r>
          </a:p>
          <a:p>
            <a:pPr eaLnBrk="1" hangingPunct="1">
              <a:spcBef>
                <a:spcPct val="0"/>
              </a:spcBef>
            </a:pPr>
            <a:r>
              <a:rPr lang="en-US" i="1"/>
              <a:t>UNESCO Memory of the World (http://portal.unesco.org/ci/en/ev.php-URL_ID=22953&amp;URL_DO=DO_TOPIC&amp;URL_SECTION=201.html)</a:t>
            </a:r>
          </a:p>
        </p:txBody>
      </p:sp>
      <p:sp>
        <p:nvSpPr>
          <p:cNvPr id="125956" name="Slide Number Placeholder 3"/>
          <p:cNvSpPr>
            <a:spLocks noGrp="1"/>
          </p:cNvSpPr>
          <p:nvPr>
            <p:ph type="sldNum" sz="quarter" idx="5"/>
          </p:nvPr>
        </p:nvSpPr>
        <p:spPr bwMode="auto">
          <a:noFill/>
          <a:ln>
            <a:miter lim="800000"/>
            <a:headEnd/>
            <a:tailEnd/>
          </a:ln>
        </p:spPr>
        <p:txBody>
          <a:bodyPr/>
          <a:lstStyle/>
          <a:p>
            <a:fld id="{4AC86072-1F62-4716-ADB7-68EEE7DEED85}" type="slidenum">
              <a:rPr lang="en-US"/>
              <a:pPr/>
              <a:t>29</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Temple of Haeinsa, on Mount Kaya, is home to the </a:t>
            </a:r>
            <a:r>
              <a:rPr lang="en-US" i="1"/>
              <a:t>Tripitaka Koreana</a:t>
            </a:r>
            <a:r>
              <a:rPr lang="en-US"/>
              <a:t>, the most complete collection of Buddhist texts, engraved on 80,000 woodblocks between 1237 and 1248. The buildings of Janggyeong Pangeon, which date from the 15th century, were constructed to house the woodblocks, which are also revered as exceptional works of art. As the oldest depository of the </a:t>
            </a:r>
            <a:r>
              <a:rPr lang="en-US" i="1"/>
              <a:t>Tripitaka</a:t>
            </a:r>
            <a:r>
              <a:rPr lang="en-US"/>
              <a:t>, they reveal an astonishing mastery of the invention and implementation of the conservation techniques used to preserve these woodblocks. This project was an expression of pious devotion of king and its people to Buddha.</a:t>
            </a:r>
          </a:p>
          <a:p>
            <a:pPr eaLnBrk="1" hangingPunct="1">
              <a:spcBef>
                <a:spcPct val="0"/>
              </a:spcBef>
            </a:pPr>
            <a:r>
              <a:rPr lang="en-US"/>
              <a:t>-Left: woodblock</a:t>
            </a:r>
          </a:p>
          <a:p>
            <a:pPr eaLnBrk="1" hangingPunct="1">
              <a:spcBef>
                <a:spcPct val="0"/>
              </a:spcBef>
            </a:pPr>
            <a:r>
              <a:rPr lang="en-US"/>
              <a:t>-Center: aerial view of Hae-in-sa Temple</a:t>
            </a:r>
          </a:p>
          <a:p>
            <a:pPr eaLnBrk="1" hangingPunct="1">
              <a:spcBef>
                <a:spcPct val="0"/>
              </a:spcBef>
            </a:pPr>
            <a:r>
              <a:rPr lang="en-US"/>
              <a:t>-Right: inside of depositories</a:t>
            </a:r>
          </a:p>
          <a:p>
            <a:pPr eaLnBrk="1" hangingPunct="1">
              <a:spcBef>
                <a:spcPct val="0"/>
              </a:spcBef>
            </a:pPr>
            <a:r>
              <a:rPr lang="en-US" i="1"/>
              <a:t>UNESCO World Heritage (http://whc.unesco.org/en/list/737)</a:t>
            </a:r>
          </a:p>
        </p:txBody>
      </p:sp>
      <p:sp>
        <p:nvSpPr>
          <p:cNvPr id="126980" name="Slide Number Placeholder 3"/>
          <p:cNvSpPr>
            <a:spLocks noGrp="1"/>
          </p:cNvSpPr>
          <p:nvPr>
            <p:ph type="sldNum" sz="quarter" idx="5"/>
          </p:nvPr>
        </p:nvSpPr>
        <p:spPr bwMode="auto">
          <a:noFill/>
          <a:ln>
            <a:miter lim="800000"/>
            <a:headEnd/>
            <a:tailEnd/>
          </a:ln>
        </p:spPr>
        <p:txBody>
          <a:bodyPr/>
          <a:lstStyle/>
          <a:p>
            <a:fld id="{051640AC-DE2C-448E-B35C-BD04B2523462}" type="slidenum">
              <a:rPr lang="en-US"/>
              <a:pPr/>
              <a:t>30</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Korea is a peninsula located between China and Japan. Some consider the Korean language as one a “language isolate”, a natural language with no demonstrable genealogical relationship with other languages; others note possible links to Altaic, or Japanese. </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655532-0A1E-4B2F-B942-FBF9229A569F}" type="slidenum">
              <a:rPr lang="en-US" smtClean="0"/>
              <a:pPr fontAlgn="base">
                <a:spcBef>
                  <a:spcPct val="0"/>
                </a:spcBef>
                <a:spcAft>
                  <a:spcPct val="0"/>
                </a:spcAft>
                <a:defRPr/>
              </a:pPr>
              <a:t>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460472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Recognized as a breakthrough in military technology, Geobukseon replicas are on exhibit in a number of national museums, including the War Memorial of Korea, the War Memorial Museum in the U.S., the National Maritime Museum in England and historical museums in China, Germany and other countries. </a:t>
            </a:r>
          </a:p>
        </p:txBody>
      </p:sp>
      <p:sp>
        <p:nvSpPr>
          <p:cNvPr id="123908" name="Slide Number Placeholder 3"/>
          <p:cNvSpPr>
            <a:spLocks noGrp="1"/>
          </p:cNvSpPr>
          <p:nvPr>
            <p:ph type="sldNum" sz="quarter" idx="5"/>
          </p:nvPr>
        </p:nvSpPr>
        <p:spPr bwMode="auto">
          <a:noFill/>
          <a:ln>
            <a:miter lim="800000"/>
            <a:headEnd/>
            <a:tailEnd/>
          </a:ln>
        </p:spPr>
        <p:txBody>
          <a:bodyPr/>
          <a:lstStyle/>
          <a:p>
            <a:fld id="{85334010-53FC-4A8D-8A97-F613B6BDB1EC}" type="slidenum">
              <a:rPr lang="en-US"/>
              <a:pPr/>
              <a:t>31</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Established in the 8th century on the slopes of Mount T'oham, the Seokguram Grotto contains a monumental statue of the Buddha looking at the sea in the </a:t>
            </a:r>
            <a:r>
              <a:rPr lang="en-US" i="1"/>
              <a:t>bhumisparsha mudra</a:t>
            </a:r>
            <a:r>
              <a:rPr lang="en-US"/>
              <a:t> position. With the surrounding portrayals of gods, Bodhisattvas and disciples, all realistically and delicately sculpted in high and low relief, it is considered a masterpiece of Buddhist art in the Far East. The Temple of Bulguksa (built in 774) and the Seokguram Grotto form a religious architectural complex of exceptional significance.</a:t>
            </a:r>
          </a:p>
          <a:p>
            <a:pPr eaLnBrk="1" hangingPunct="1">
              <a:spcBef>
                <a:spcPct val="0"/>
              </a:spcBef>
            </a:pPr>
            <a:r>
              <a:rPr lang="en-US" i="1"/>
              <a:t>UNESCO World Heritage (http://whc.unesco.org/en/list/736)</a:t>
            </a:r>
          </a:p>
        </p:txBody>
      </p:sp>
      <p:sp>
        <p:nvSpPr>
          <p:cNvPr id="128004" name="Slide Number Placeholder 3"/>
          <p:cNvSpPr>
            <a:spLocks noGrp="1"/>
          </p:cNvSpPr>
          <p:nvPr>
            <p:ph type="sldNum" sz="quarter" idx="5"/>
          </p:nvPr>
        </p:nvSpPr>
        <p:spPr bwMode="auto">
          <a:noFill/>
          <a:ln>
            <a:miter lim="800000"/>
            <a:headEnd/>
            <a:tailEnd/>
          </a:ln>
        </p:spPr>
        <p:txBody>
          <a:bodyPr/>
          <a:lstStyle/>
          <a:p>
            <a:fld id="{97996615-E98F-48C4-8F73-C2932BEC5689}" type="slidenum">
              <a:rPr lang="en-US"/>
              <a:pPr/>
              <a:t>32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dirty="0"/>
              <a:t>Six historic sites in Korea have been accepted in the UNESCO’s World Cultural Heritage listing.</a:t>
            </a:r>
          </a:p>
          <a:p>
            <a:pPr eaLnBrk="1" hangingPunct="1">
              <a:lnSpc>
                <a:spcPct val="80000"/>
              </a:lnSpc>
              <a:spcBef>
                <a:spcPct val="0"/>
              </a:spcBef>
            </a:pPr>
            <a:r>
              <a:rPr lang="en-US" sz="1000" dirty="0"/>
              <a:t>To be included on the World Heritage List, sites must possess outstanding universal value and meet at least one out of ten selection criteria.</a:t>
            </a:r>
          </a:p>
          <a:p>
            <a:pPr eaLnBrk="1" hangingPunct="1">
              <a:lnSpc>
                <a:spcPct val="80000"/>
              </a:lnSpc>
              <a:spcBef>
                <a:spcPct val="0"/>
              </a:spcBef>
            </a:pPr>
            <a:r>
              <a:rPr lang="en-US" sz="1000" b="1" dirty="0"/>
              <a:t>Selection criteria:</a:t>
            </a:r>
            <a:endParaRPr lang="en-US" sz="1000" dirty="0"/>
          </a:p>
          <a:p>
            <a:pPr eaLnBrk="1" hangingPunct="1">
              <a:lnSpc>
                <a:spcPct val="80000"/>
              </a:lnSpc>
              <a:spcBef>
                <a:spcPct val="0"/>
              </a:spcBef>
            </a:pPr>
            <a:r>
              <a:rPr lang="en-US" sz="1000" dirty="0"/>
              <a:t>1. to represent a masterpiece of human creative genius; </a:t>
            </a:r>
          </a:p>
          <a:p>
            <a:pPr eaLnBrk="1" hangingPunct="1">
              <a:lnSpc>
                <a:spcPct val="80000"/>
              </a:lnSpc>
              <a:spcBef>
                <a:spcPct val="0"/>
              </a:spcBef>
            </a:pPr>
            <a:r>
              <a:rPr lang="en-US" sz="1000" dirty="0"/>
              <a:t>2. to exhibit an important interchange of human values, over a span of time or within a cultural area of the world, on developments in architecture or technology, monumental arts, town-planning or landscape design; </a:t>
            </a:r>
          </a:p>
          <a:p>
            <a:pPr eaLnBrk="1" hangingPunct="1">
              <a:lnSpc>
                <a:spcPct val="80000"/>
              </a:lnSpc>
              <a:spcBef>
                <a:spcPct val="0"/>
              </a:spcBef>
            </a:pPr>
            <a:r>
              <a:rPr lang="en-US" sz="1000" dirty="0"/>
              <a:t>3. to bear a unique or at least exceptional testimony to a cultural tradition or 4. to a civilization which is living or which has disappeared; </a:t>
            </a:r>
          </a:p>
          <a:p>
            <a:pPr eaLnBrk="1" hangingPunct="1">
              <a:lnSpc>
                <a:spcPct val="80000"/>
              </a:lnSpc>
              <a:spcBef>
                <a:spcPct val="0"/>
              </a:spcBef>
            </a:pPr>
            <a:r>
              <a:rPr lang="en-US" sz="1000" dirty="0"/>
              <a:t>5. to be an outstanding example of a type of building, architectural or technological ensemble or landscape which illustrates (a) significant stage(s) in human history; </a:t>
            </a:r>
          </a:p>
          <a:p>
            <a:pPr eaLnBrk="1" hangingPunct="1">
              <a:lnSpc>
                <a:spcPct val="80000"/>
              </a:lnSpc>
              <a:spcBef>
                <a:spcPct val="0"/>
              </a:spcBef>
            </a:pPr>
            <a:r>
              <a:rPr lang="en-US" sz="1000" dirty="0"/>
              <a:t>6. to be an outstanding example of a traditional human settlement, land-use, or sea-use which is representative of a culture (or cultures), or human interaction with the environment especially when it has become vulnerable under the impact of irreversible change; </a:t>
            </a:r>
          </a:p>
          <a:p>
            <a:pPr eaLnBrk="1" hangingPunct="1">
              <a:lnSpc>
                <a:spcPct val="80000"/>
              </a:lnSpc>
              <a:spcBef>
                <a:spcPct val="0"/>
              </a:spcBef>
            </a:pPr>
            <a:r>
              <a:rPr lang="en-US" sz="1000" dirty="0"/>
              <a:t>7. to be directly or tangibly associated with events or living traditions, with ideas, or with beliefs, with artistic and literary works of outstanding universal significance. (The Committee considers that this criterion should preferably be used in conjunction with other criteria); </a:t>
            </a:r>
          </a:p>
          <a:p>
            <a:pPr eaLnBrk="1" hangingPunct="1">
              <a:lnSpc>
                <a:spcPct val="80000"/>
              </a:lnSpc>
              <a:spcBef>
                <a:spcPct val="0"/>
              </a:spcBef>
            </a:pPr>
            <a:r>
              <a:rPr lang="en-US" sz="1000" dirty="0"/>
              <a:t>8. to contain superlative natural phenomena or areas of exceptional natural beauty and aesthetic importance; </a:t>
            </a:r>
          </a:p>
          <a:p>
            <a:pPr eaLnBrk="1" hangingPunct="1">
              <a:lnSpc>
                <a:spcPct val="80000"/>
              </a:lnSpc>
              <a:spcBef>
                <a:spcPct val="0"/>
              </a:spcBef>
            </a:pPr>
            <a:r>
              <a:rPr lang="en-US" sz="1000" dirty="0"/>
              <a:t>9. to be outstanding examples representing major stages of earth's history, including the record of life, significant on-going geological processes in the development of landforms, or significant geomorphic or physiographic features; </a:t>
            </a:r>
          </a:p>
          <a:p>
            <a:pPr eaLnBrk="1" hangingPunct="1">
              <a:lnSpc>
                <a:spcPct val="80000"/>
              </a:lnSpc>
              <a:spcBef>
                <a:spcPct val="0"/>
              </a:spcBef>
            </a:pPr>
            <a:r>
              <a:rPr lang="en-US" sz="1000" dirty="0"/>
              <a:t>10. to be outstanding examples representing significant on-going ecological and biological processes in the evolution and development of terrestrial, fresh water, coastal and marine ecosystems and communities of plants and animals; </a:t>
            </a:r>
          </a:p>
          <a:p>
            <a:pPr eaLnBrk="1" hangingPunct="1">
              <a:lnSpc>
                <a:spcPct val="80000"/>
              </a:lnSpc>
              <a:spcBef>
                <a:spcPct val="0"/>
              </a:spcBef>
            </a:pPr>
            <a:r>
              <a:rPr lang="en-US" sz="1000" dirty="0"/>
              <a:t>11. to contain the most important and significant natural habitats for in-situ conservation of biological diversity, including those containing threatened species of outstanding universal value from the point of view of science or conservation.</a:t>
            </a:r>
          </a:p>
          <a:p>
            <a:pPr eaLnBrk="1" hangingPunct="1">
              <a:lnSpc>
                <a:spcPct val="80000"/>
              </a:lnSpc>
              <a:spcBef>
                <a:spcPct val="0"/>
              </a:spcBef>
            </a:pPr>
            <a:endParaRPr lang="en-US" sz="1000" dirty="0"/>
          </a:p>
          <a:p>
            <a:pPr eaLnBrk="1" hangingPunct="1">
              <a:lnSpc>
                <a:spcPct val="80000"/>
              </a:lnSpc>
              <a:spcBef>
                <a:spcPct val="0"/>
              </a:spcBef>
            </a:pPr>
            <a:r>
              <a:rPr lang="en-US" sz="1000" dirty="0"/>
              <a:t>The protection, management, authenticity and integrity of properties are also important considerations.</a:t>
            </a:r>
          </a:p>
          <a:p>
            <a:pPr eaLnBrk="1" hangingPunct="1">
              <a:lnSpc>
                <a:spcPct val="80000"/>
              </a:lnSpc>
              <a:spcBef>
                <a:spcPct val="0"/>
              </a:spcBef>
            </a:pPr>
            <a:endParaRPr lang="en-US" sz="1000" dirty="0"/>
          </a:p>
        </p:txBody>
      </p:sp>
      <p:sp>
        <p:nvSpPr>
          <p:cNvPr id="124932" name="Slide Number Placeholder 3"/>
          <p:cNvSpPr>
            <a:spLocks noGrp="1"/>
          </p:cNvSpPr>
          <p:nvPr>
            <p:ph type="sldNum" sz="quarter" idx="5"/>
          </p:nvPr>
        </p:nvSpPr>
        <p:spPr bwMode="auto">
          <a:noFill/>
          <a:ln>
            <a:miter lim="800000"/>
            <a:headEnd/>
            <a:tailEnd/>
          </a:ln>
        </p:spPr>
        <p:txBody>
          <a:bodyPr/>
          <a:lstStyle/>
          <a:p>
            <a:fld id="{CE314C6C-6878-4DAA-8842-8BCC032CFEED}" type="slidenum">
              <a:rPr lang="en-US"/>
              <a:pPr/>
              <a:t>33</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Korea is one of few countries where Buddhism and Christianity coexist with almost equal strength. </a:t>
            </a:r>
          </a:p>
          <a:p>
            <a:pPr eaLnBrk="1" hangingPunct="1">
              <a:spcBef>
                <a:spcPct val="0"/>
              </a:spcBef>
            </a:pPr>
            <a:r>
              <a:rPr lang="en-US"/>
              <a:t>Worldwide distribution of religion: Christianity (catholics + protestants + others) 33%, Buddhism 6%, Islam 21%, Hinduism 14%, no religion 16% </a:t>
            </a:r>
            <a:r>
              <a:rPr lang="en-US" i="1"/>
              <a:t>(in 2005 from www.adherents.com)</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B0EF0-2DDE-4F48-8ED0-F14DEC3621FA}" type="slidenum">
              <a:rPr lang="en-US" smtClean="0"/>
              <a:pPr fontAlgn="base">
                <a:spcBef>
                  <a:spcPct val="0"/>
                </a:spcBef>
                <a:spcAft>
                  <a:spcPct val="0"/>
                </a:spcAft>
                <a:defRPr/>
              </a:pPr>
              <a:t>35</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339729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Three elements are seen as essential to a “</a:t>
            </a:r>
            <a:r>
              <a:rPr lang="en-US" dirty="0" err="1"/>
              <a:t>goot</a:t>
            </a:r>
            <a:r>
              <a:rPr lang="en-US" dirty="0"/>
              <a:t>” (Korean shamanistic ritual): the spirits as the object of folk beliefs, the believers praying to those spirits, and the shaman mediating between the spirits and the believers.</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8754A8-BC7A-442F-A72B-0C27129BEEA0}" type="slidenum">
              <a:rPr lang="en-US" smtClean="0"/>
              <a:pPr fontAlgn="base">
                <a:spcBef>
                  <a:spcPct val="0"/>
                </a:spcBef>
                <a:spcAft>
                  <a:spcPct val="0"/>
                </a:spcAft>
                <a:defRPr/>
              </a:pPr>
              <a:t>36</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95266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Buddhism is a philosophy and religion, brought to Korea almost 1800 years ago. The principles of Buddhist teaching are deeply rooted in the way of life among Koreans regardless of their religion.</a:t>
            </a:r>
          </a:p>
          <a:p>
            <a:pPr eaLnBrk="1" hangingPunct="1">
              <a:spcBef>
                <a:spcPct val="0"/>
              </a:spcBef>
            </a:pPr>
            <a:r>
              <a:rPr lang="en-US" dirty="0"/>
              <a:t>Many national treasures in art and architecture are Buddhism related, such as, Buddhist temple buildings or statues of Buddha.</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06DD2F-F24F-4D5E-81E8-12B4502344F2}" type="slidenum">
              <a:rPr lang="en-US" smtClean="0"/>
              <a:pPr fontAlgn="base">
                <a:spcBef>
                  <a:spcPct val="0"/>
                </a:spcBef>
                <a:spcAft>
                  <a:spcPct val="0"/>
                </a:spcAft>
                <a:defRPr/>
              </a:pPr>
              <a:t>37</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34017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Joseon dynasty adopted Confucianism as its ruling ideology. Important Korean Confucian ceremonies are “coming of age at age 15 years”, marriage, death, and the anniversary of an ancestor’s death. Among these, funerals had the greatest effect on people’s lives. The funeral was a way of expressing one’s innermost feelings, and its conduct and atmosphere depended on the degree of intimacy or formality in the relationship between the living and the deceased. The Joseon promoted a revised form of Confucianism,calld Neo-Confucianism, that had also been developed in China.  In the 18</a:t>
            </a:r>
            <a:r>
              <a:rPr lang="en-US" baseline="30000"/>
              <a:t>th</a:t>
            </a:r>
            <a:r>
              <a:rPr lang="en-US"/>
              <a:t> and 19</a:t>
            </a:r>
            <a:r>
              <a:rPr lang="en-US" baseline="30000"/>
              <a:t>th</a:t>
            </a:r>
            <a:r>
              <a:rPr lang="en-US"/>
              <a:t> centuries, scholars developed and promoted the emergence of Silhak, or Practical Learning, which some see as an early step toward modern social and scientific practices.</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4CB01-CEC6-497A-A804-36A2E3B525C0}" type="slidenum">
              <a:rPr lang="en-US" smtClean="0"/>
              <a:pPr fontAlgn="base">
                <a:spcBef>
                  <a:spcPct val="0"/>
                </a:spcBef>
                <a:spcAft>
                  <a:spcPct val="0"/>
                </a:spcAft>
                <a:defRPr/>
              </a:pPr>
              <a:t>38</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53698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Korea is the only country where Catholicism was brought in by a native missionary,  Kim </a:t>
            </a:r>
            <a:r>
              <a:rPr lang="en-US" dirty="0" err="1"/>
              <a:t>Dae</a:t>
            </a:r>
            <a:r>
              <a:rPr lang="en-US" dirty="0"/>
              <a:t>-Gun, who went to a seminary in Macao. Rev. Kim returned to Korea as an ordained priest and was executed during persecution along with thousands of other fellow Catholics. The monument for martyrs is at the site of execution, Jul-Doo-San (meaning “mountain of beheading”).</a:t>
            </a:r>
          </a:p>
          <a:p>
            <a:pPr eaLnBrk="1" hangingPunct="1">
              <a:spcBef>
                <a:spcPct val="0"/>
              </a:spcBef>
            </a:pPr>
            <a:r>
              <a:rPr lang="en-US" dirty="0"/>
              <a:t>Protestant evangelists came to Korean during the Japanese colonial occupation. They operated high schools, colleges, and hospitals and gained strong influence among better educated young people. </a:t>
            </a:r>
          </a:p>
          <a:p>
            <a:pPr eaLnBrk="1" hangingPunct="1">
              <a:spcBef>
                <a:spcPct val="0"/>
              </a:spcBef>
            </a:pPr>
            <a:r>
              <a:rPr lang="en-US" dirty="0"/>
              <a:t>Currently, Korean missionaries, the world’s second largest group after Americans, are working in more than 150 countries.</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C9BC58-58E3-42B0-B5E8-4647573078E3}" type="slidenum">
              <a:rPr lang="en-US" smtClean="0"/>
              <a:pPr fontAlgn="base">
                <a:spcBef>
                  <a:spcPct val="0"/>
                </a:spcBef>
                <a:spcAft>
                  <a:spcPct val="0"/>
                </a:spcAft>
                <a:defRPr/>
              </a:pPr>
              <a:t>39</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45943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Most paintings’ background is left blank, allowing space for the viewer’s imagination. Signature of painter and seal in red ink are part of the painting. Often painters use multiple seals and seal engraving is an art itself. Calligraphy is an important part of the Korean painting.</a:t>
            </a:r>
          </a:p>
        </p:txBody>
      </p:sp>
      <p:sp>
        <p:nvSpPr>
          <p:cNvPr id="113668" name="Slide Number Placeholder 3"/>
          <p:cNvSpPr>
            <a:spLocks noGrp="1"/>
          </p:cNvSpPr>
          <p:nvPr>
            <p:ph type="sldNum" sz="quarter" idx="5"/>
          </p:nvPr>
        </p:nvSpPr>
        <p:spPr bwMode="auto">
          <a:noFill/>
          <a:ln>
            <a:miter lim="800000"/>
            <a:headEnd/>
            <a:tailEnd/>
          </a:ln>
        </p:spPr>
        <p:txBody>
          <a:bodyPr/>
          <a:lstStyle/>
          <a:p>
            <a:fld id="{FC0F98C0-C66A-4245-91DE-8DCB888AB3ED}" type="slidenum">
              <a:rPr lang="en-US"/>
              <a:pPr/>
              <a:t>41</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a:t>Click the title “Korean Dance and Music” to watch collage of Korean Dance.</a:t>
            </a:r>
          </a:p>
          <a:p>
            <a:pPr eaLnBrk="1" hangingPunct="1">
              <a:spcBef>
                <a:spcPct val="0"/>
              </a:spcBef>
            </a:pPr>
            <a:r>
              <a:rPr lang="en-US" i="1" dirty="0"/>
              <a:t>Please click the pictures to watch video clips of Korean dance performances.</a:t>
            </a:r>
          </a:p>
          <a:p>
            <a:pPr eaLnBrk="1" hangingPunct="1">
              <a:spcBef>
                <a:spcPct val="0"/>
              </a:spcBef>
            </a:pPr>
            <a:r>
              <a:rPr lang="en-US" dirty="0"/>
              <a:t>Court dancers often accompanied by an ensemble of Korean instruments. Some are slow and elegant (upper left), while others may start slow but tempo accelerates toward ending. </a:t>
            </a:r>
          </a:p>
          <a:p>
            <a:pPr eaLnBrk="1" hangingPunct="1">
              <a:spcBef>
                <a:spcPct val="0"/>
              </a:spcBef>
            </a:pPr>
            <a:r>
              <a:rPr lang="en-US" dirty="0"/>
              <a:t>Upper right is Korean fan dance.</a:t>
            </a:r>
          </a:p>
          <a:p>
            <a:pPr eaLnBrk="1" hangingPunct="1">
              <a:spcBef>
                <a:spcPct val="0"/>
              </a:spcBef>
            </a:pPr>
            <a:r>
              <a:rPr lang="en-US" dirty="0"/>
              <a:t>Folk dance and music are frequently played by farmers, after harvest or at the field to cheer up the famers at work. Percussion instruments are important parts of folk music. Farmers dance (bottom left) shows performers wearing hats with long tapes spinning. The performers spin the tapes by rotating their heads while playing small hand-drums and gongs. Gang-gang-</a:t>
            </a:r>
            <a:r>
              <a:rPr lang="en-US" dirty="0" err="1"/>
              <a:t>suwol</a:t>
            </a:r>
            <a:r>
              <a:rPr lang="en-US" dirty="0"/>
              <a:t>-</a:t>
            </a:r>
            <a:r>
              <a:rPr lang="en-US" dirty="0" err="1"/>
              <a:t>rae</a:t>
            </a:r>
            <a:r>
              <a:rPr lang="en-US" dirty="0"/>
              <a:t> (bottom right) was performed by young women under the bright full-moon festival at the first harvest known as Chu-</a:t>
            </a:r>
            <a:r>
              <a:rPr lang="en-US" dirty="0" err="1"/>
              <a:t>seok</a:t>
            </a:r>
            <a:r>
              <a:rPr lang="en-US" dirty="0"/>
              <a:t> (equivalent to Thanksgiving day in US). Click this picture and watch “Three-drum dance”.</a:t>
            </a:r>
          </a:p>
        </p:txBody>
      </p:sp>
      <p:sp>
        <p:nvSpPr>
          <p:cNvPr id="115716" name="Slide Number Placeholder 3"/>
          <p:cNvSpPr>
            <a:spLocks noGrp="1"/>
          </p:cNvSpPr>
          <p:nvPr>
            <p:ph type="sldNum" sz="quarter" idx="5"/>
          </p:nvPr>
        </p:nvSpPr>
        <p:spPr bwMode="auto">
          <a:noFill/>
          <a:ln>
            <a:miter lim="800000"/>
            <a:headEnd/>
            <a:tailEnd/>
          </a:ln>
        </p:spPr>
        <p:txBody>
          <a:bodyPr/>
          <a:lstStyle/>
          <a:p>
            <a:fld id="{00A91D05-64EA-4C0B-82DF-626128E32B0E}" type="slidenum">
              <a:rPr lang="en-US"/>
              <a:pPr/>
              <a:t>42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10">
              <a:defRPr/>
            </a:pPr>
            <a:r>
              <a:rPr lang="en-US" dirty="0"/>
              <a:t>GDP per capita, ranking (out of 230)</a:t>
            </a:r>
          </a:p>
          <a:p>
            <a:pPr defTabSz="947410">
              <a:defRPr/>
            </a:pPr>
            <a:r>
              <a:rPr lang="en-US" dirty="0"/>
              <a:t>Qatar #1 ($129,700),</a:t>
            </a:r>
          </a:p>
          <a:p>
            <a:pPr defTabSz="947410">
              <a:defRPr/>
            </a:pPr>
            <a:r>
              <a:rPr lang="en-US" dirty="0"/>
              <a:t>USA #18,</a:t>
            </a:r>
          </a:p>
          <a:p>
            <a:r>
              <a:rPr lang="en-US" dirty="0"/>
              <a:t>Japan #41, </a:t>
            </a:r>
          </a:p>
          <a:p>
            <a:r>
              <a:rPr lang="en-US" dirty="0"/>
              <a:t>South Korea #45, </a:t>
            </a:r>
          </a:p>
          <a:p>
            <a:pPr defTabSz="947410">
              <a:defRPr/>
            </a:pPr>
            <a:r>
              <a:rPr lang="en-US" dirty="0"/>
              <a:t>China #104, </a:t>
            </a:r>
          </a:p>
          <a:p>
            <a:pPr defTabSz="947410">
              <a:defRPr/>
            </a:pPr>
            <a:r>
              <a:rPr lang="en-US" dirty="0"/>
              <a:t>North Korea #211, </a:t>
            </a:r>
          </a:p>
          <a:p>
            <a:r>
              <a:rPr lang="en-US" dirty="0"/>
              <a:t>Somalia #230 ($400 )</a:t>
            </a:r>
          </a:p>
        </p:txBody>
      </p:sp>
      <p:sp>
        <p:nvSpPr>
          <p:cNvPr id="4" name="Footer Placeholder 3"/>
          <p:cNvSpPr>
            <a:spLocks noGrp="1"/>
          </p:cNvSpPr>
          <p:nvPr>
            <p:ph type="ftr" sz="quarter" idx="10"/>
          </p:nvPr>
        </p:nvSpPr>
        <p:spPr/>
        <p:txBody>
          <a:bodyPr/>
          <a:lstStyle/>
          <a:p>
            <a:pPr>
              <a:defRPr/>
            </a:pPr>
            <a:r>
              <a:rPr lang="en-US"/>
              <a:t>Sejong Cultural Society (www.SejongCulturalSociety.org)</a:t>
            </a:r>
          </a:p>
        </p:txBody>
      </p:sp>
      <p:sp>
        <p:nvSpPr>
          <p:cNvPr id="5" name="Slide Number Placeholder 4"/>
          <p:cNvSpPr>
            <a:spLocks noGrp="1"/>
          </p:cNvSpPr>
          <p:nvPr>
            <p:ph type="sldNum" sz="quarter" idx="11"/>
          </p:nvPr>
        </p:nvSpPr>
        <p:spPr/>
        <p:txBody>
          <a:bodyPr/>
          <a:lstStyle/>
          <a:p>
            <a:pPr>
              <a:defRPr/>
            </a:pPr>
            <a:fld id="{9F059C0D-5651-485B-AB37-0E766563C6E5}" type="slidenum">
              <a:rPr lang="en-US" smtClean="0"/>
              <a:pPr>
                <a:defRPr/>
              </a:pPr>
              <a:t>3</a:t>
            </a:fld>
            <a:endParaRPr lang="en-US"/>
          </a:p>
        </p:txBody>
      </p:sp>
    </p:spTree>
    <p:extLst>
      <p:ext uri="{BB962C8B-B14F-4D97-AF65-F5344CB8AC3E}">
        <p14:creationId xmlns:p14="http://schemas.microsoft.com/office/powerpoint/2010/main" val="1478422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0" dirty="0"/>
              <a:t>Upper middle: children’s dress</a:t>
            </a:r>
          </a:p>
          <a:p>
            <a:pPr eaLnBrk="1" hangingPunct="1">
              <a:spcBef>
                <a:spcPct val="0"/>
              </a:spcBef>
            </a:pPr>
            <a:r>
              <a:rPr lang="en-US" dirty="0"/>
              <a:t>Right: elegant Korean dress for upper class woman</a:t>
            </a:r>
          </a:p>
          <a:p>
            <a:pPr eaLnBrk="1" hangingPunct="1">
              <a:spcBef>
                <a:spcPct val="0"/>
              </a:spcBef>
            </a:pPr>
            <a:r>
              <a:rPr lang="en-US" dirty="0"/>
              <a:t>Bottom right: young boy of upper class</a:t>
            </a:r>
          </a:p>
          <a:p>
            <a:pPr eaLnBrk="1" hangingPunct="1">
              <a:spcBef>
                <a:spcPct val="0"/>
              </a:spcBef>
            </a:pPr>
            <a:r>
              <a:rPr lang="en-US" dirty="0"/>
              <a:t>Bottom middle: commoner man and woman</a:t>
            </a:r>
          </a:p>
          <a:p>
            <a:pPr eaLnBrk="1" hangingPunct="1">
              <a:spcBef>
                <a:spcPct val="0"/>
              </a:spcBef>
            </a:pPr>
            <a:r>
              <a:rPr lang="en-US" dirty="0"/>
              <a:t>Left: dress of the Queen</a:t>
            </a:r>
          </a:p>
          <a:p>
            <a:pPr eaLnBrk="1" hangingPunct="1">
              <a:spcBef>
                <a:spcPct val="0"/>
              </a:spcBef>
            </a:pPr>
            <a:endParaRPr lang="en-US" dirty="0"/>
          </a:p>
        </p:txBody>
      </p:sp>
      <p:sp>
        <p:nvSpPr>
          <p:cNvPr id="116740" name="Slide Number Placeholder 3"/>
          <p:cNvSpPr>
            <a:spLocks noGrp="1"/>
          </p:cNvSpPr>
          <p:nvPr>
            <p:ph type="sldNum" sz="quarter" idx="5"/>
          </p:nvPr>
        </p:nvSpPr>
        <p:spPr bwMode="auto">
          <a:noFill/>
          <a:ln>
            <a:miter lim="800000"/>
            <a:headEnd/>
            <a:tailEnd/>
          </a:ln>
        </p:spPr>
        <p:txBody>
          <a:bodyPr/>
          <a:lstStyle/>
          <a:p>
            <a:fld id="{5E1B0761-A264-4C60-8444-F1B48A354781}" type="slidenum">
              <a:rPr lang="en-US"/>
              <a:pPr/>
              <a:t>43</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More side dishes were served for more affluent people, while less were served for poor people. </a:t>
            </a:r>
          </a:p>
          <a:p>
            <a:pPr eaLnBrk="1" hangingPunct="1">
              <a:spcBef>
                <a:spcPct val="0"/>
              </a:spcBef>
            </a:pPr>
            <a:r>
              <a:rPr lang="en-US"/>
              <a:t>Kimchi is fermented vegetables. Typical kimchi is made of Korean cabbage with hot pepper. Numerous variations of kimchi exist such as kimchi made with cucumber, radish, turnip, or green onions. Some kimchi is prepared without hot-pepper.</a:t>
            </a:r>
          </a:p>
          <a:p>
            <a:pPr eaLnBrk="1" hangingPunct="1">
              <a:spcBef>
                <a:spcPct val="0"/>
              </a:spcBef>
            </a:pPr>
            <a:r>
              <a:rPr lang="en-US"/>
              <a:t>Pictures on left shows many side dishes; picture on right is Bi-bim-bap, rice with several vegetable and beef toppings served with hot-pepper paste and sesame oil.</a:t>
            </a:r>
          </a:p>
        </p:txBody>
      </p:sp>
      <p:sp>
        <p:nvSpPr>
          <p:cNvPr id="117764" name="Slide Number Placeholder 3"/>
          <p:cNvSpPr>
            <a:spLocks noGrp="1"/>
          </p:cNvSpPr>
          <p:nvPr>
            <p:ph type="sldNum" sz="quarter" idx="5"/>
          </p:nvPr>
        </p:nvSpPr>
        <p:spPr bwMode="auto">
          <a:noFill/>
          <a:ln>
            <a:miter lim="800000"/>
            <a:headEnd/>
            <a:tailEnd/>
          </a:ln>
        </p:spPr>
        <p:txBody>
          <a:bodyPr/>
          <a:lstStyle/>
          <a:p>
            <a:fld id="{2BE7792F-6763-4BA7-B050-A001577B9C3B}" type="slidenum">
              <a:rPr lang="en-US"/>
              <a:pPr/>
              <a:t>44</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a:t>Click the pictures to watch music videos and excerpts from TV dramas.</a:t>
            </a:r>
          </a:p>
          <a:p>
            <a:pPr eaLnBrk="1" hangingPunct="1">
              <a:spcBef>
                <a:spcPct val="0"/>
              </a:spcBef>
            </a:pPr>
            <a:r>
              <a:rPr lang="en-US" dirty="0"/>
              <a:t>The Korean Wave (</a:t>
            </a:r>
            <a:r>
              <a:rPr lang="en-US" dirty="0" err="1"/>
              <a:t>Hallyu</a:t>
            </a:r>
            <a:r>
              <a:rPr lang="en-US" dirty="0"/>
              <a:t>, </a:t>
            </a:r>
            <a:r>
              <a:rPr lang="ko-KR" altLang="en-US" dirty="0"/>
              <a:t>한류</a:t>
            </a:r>
            <a:r>
              <a:rPr lang="en-US" altLang="ko-KR" dirty="0"/>
              <a:t>, </a:t>
            </a:r>
            <a:r>
              <a:rPr lang="ko-KR" altLang="en-US" dirty="0"/>
              <a:t>韓流</a:t>
            </a:r>
            <a:r>
              <a:rPr lang="en-US" altLang="ko-KR" dirty="0"/>
              <a:t>) </a:t>
            </a:r>
            <a:r>
              <a:rPr lang="en-US" dirty="0"/>
              <a:t>refers to the increased popularity of South Korean culture around the world since </a:t>
            </a:r>
            <a:r>
              <a:rPr lang="en-US" dirty="0" err="1"/>
              <a:t>1990s</a:t>
            </a:r>
            <a:r>
              <a:rPr lang="en-US" dirty="0"/>
              <a:t>. The term was coined in China in mid-1999 by Beijing journalists surprised by the fast growing popularity of South Koreans and South Korean goods in China. South Korea is among the world's top ten cultural exporters and the Korean wave began with the export of Korean TV dramas such as “Autumn Fairy Tale”, “Winter Sonata”, “</a:t>
            </a:r>
            <a:r>
              <a:rPr lang="en-US" dirty="0" err="1"/>
              <a:t>Dae</a:t>
            </a:r>
            <a:r>
              <a:rPr lang="en-US" dirty="0"/>
              <a:t> Jang </a:t>
            </a:r>
            <a:r>
              <a:rPr lang="en-US" dirty="0" err="1"/>
              <a:t>Geum</a:t>
            </a:r>
            <a:r>
              <a:rPr lang="en-US" dirty="0"/>
              <a:t>” (Jewel in the Palace), and “Princess Hours” across East and Southeast Asia.  The growing success of Korean dramas was soon matched by Korean movies, popular music, food and language. While popular throughout Asia, the Korean Wave's influence is most visible in China, Japan and Southeast Asia, spreading to the Middle East and Russia.</a:t>
            </a:r>
          </a:p>
          <a:p>
            <a:pPr eaLnBrk="1" hangingPunct="1">
              <a:spcBef>
                <a:spcPct val="0"/>
              </a:spcBef>
            </a:pPr>
            <a:r>
              <a:rPr lang="en-US" dirty="0"/>
              <a:t>The Korean Wave is rapidly expanding beyond Asia through the internet and has a substantial presence in North, Central and South America, and is increasingly becoming popular in the United States and Canada. It is gathering positive interest in North Africa. Currently, the Korean wave is starting to hit Europe (including United Kingdom, France, Spain, Germany), New Zealand, and Australia.</a:t>
            </a:r>
          </a:p>
          <a:p>
            <a:pPr eaLnBrk="1" hangingPunct="1">
              <a:spcBef>
                <a:spcPct val="0"/>
              </a:spcBef>
            </a:pPr>
            <a:r>
              <a:rPr lang="en-US" dirty="0"/>
              <a:t>Korean Movie “</a:t>
            </a:r>
            <a:r>
              <a:rPr lang="en-US" dirty="0" err="1"/>
              <a:t>Oldboy</a:t>
            </a:r>
            <a:r>
              <a:rPr lang="en-US" dirty="0"/>
              <a:t>” won Grand Prix at the 2004 Cannes Film Festival and high praise from Quentin </a:t>
            </a:r>
            <a:r>
              <a:rPr lang="en-US" dirty="0" err="1"/>
              <a:t>Tarantiono</a:t>
            </a:r>
            <a:r>
              <a:rPr lang="en-US" dirty="0"/>
              <a:t>, who was</a:t>
            </a:r>
            <a:r>
              <a:rPr lang="en-US" baseline="0" dirty="0"/>
              <a:t> the president of the jury. The film has been well received in the US with high rating at Rotten Tomatoes and Roger Ebert. In 2008 voters on CNN named It one of the ten best Asian films eve made.</a:t>
            </a:r>
            <a:endParaRPr 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15F00-82B5-49B6-AE54-77B587B25806}" type="slidenum">
              <a:rPr lang="en-US" smtClean="0"/>
              <a:pPr fontAlgn="base">
                <a:spcBef>
                  <a:spcPct val="0"/>
                </a:spcBef>
                <a:spcAft>
                  <a:spcPct val="0"/>
                </a:spcAft>
                <a:defRPr/>
              </a:pPr>
              <a:t>4</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09104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South Korea is a developed country and has had one of the world's fastest growing economies from the early 1960s. Korean GDP ranked No. 12 in the world. As of 2009, South Korea is the world's eighth largest exporter. </a:t>
            </a:r>
          </a:p>
          <a:p>
            <a:pPr eaLnBrk="1" hangingPunct="1">
              <a:spcBef>
                <a:spcPct val="0"/>
              </a:spcBef>
            </a:pPr>
            <a:r>
              <a:rPr lang="en-US" dirty="0"/>
              <a:t>Well known Korean brands include Samsung, Hyundai, LG, and Kia motors.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ADBA3-E450-49DA-908B-74DDE2E8FD89}" type="slidenum">
              <a:rPr lang="en-US" smtClean="0"/>
              <a:pPr fontAlgn="base">
                <a:spcBef>
                  <a:spcPct val="0"/>
                </a:spcBef>
                <a:spcAft>
                  <a:spcPct val="0"/>
                </a:spcAft>
                <a:defRPr/>
              </a:pPr>
              <a:t>5</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360374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 The history of Korea dates back almost 5,000 years. The country started modernization and economic development in the late nineteenth century, a process blocked by Japanese colonial annexation in 1910.  Rapid economic and industrial development began again in the 1960s.</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A81E19-7D9A-43DA-85E7-3278946F7DFF}" type="slidenum">
              <a:rPr lang="en-US" smtClean="0"/>
              <a:pPr fontAlgn="base">
                <a:spcBef>
                  <a:spcPct val="0"/>
                </a:spcBef>
                <a:spcAft>
                  <a:spcPct val="0"/>
                </a:spcAft>
                <a:defRPr/>
              </a:pPr>
              <a:t>12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83055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According to Korean mythology King Dan-gun was the founding father of Go-Joseon; his father was the son of a deity and his mother, a woman transformed from a bear. The Story of Dan-gun from the 13</a:t>
            </a:r>
            <a:r>
              <a:rPr lang="en-US" baseline="30000" dirty="0"/>
              <a:t>th</a:t>
            </a:r>
            <a:r>
              <a:rPr lang="en-US" dirty="0"/>
              <a:t> century Remnants of the Three Kingdoms explains that a tiger and a bear prayed to be transformed into humans. The deity instructed them to eat only garlic while avoiding sunlight by staying in a cave for 40 days. Tiger could not stand it and left the cave before 40 days. The bear stayed in the cave for 40 days and became a woman, </a:t>
            </a:r>
            <a:r>
              <a:rPr lang="en-US" dirty="0" err="1"/>
              <a:t>Woong-nyeo</a:t>
            </a:r>
            <a:r>
              <a:rPr lang="en-US" dirty="0"/>
              <a:t> (in Korean it means bear woman) and married Hwan-</a:t>
            </a:r>
            <a:r>
              <a:rPr lang="en-US" dirty="0" err="1"/>
              <a:t>woong</a:t>
            </a:r>
            <a:r>
              <a:rPr lang="en-US" dirty="0"/>
              <a:t>, son of the deity. </a:t>
            </a:r>
            <a:r>
              <a:rPr lang="en-US" dirty="0" err="1"/>
              <a:t>Woong-nyeo</a:t>
            </a:r>
            <a:r>
              <a:rPr lang="en-US" dirty="0"/>
              <a:t> may have been a princess of a tribe worshiping bear, Hwan-</a:t>
            </a:r>
            <a:r>
              <a:rPr lang="en-US" dirty="0" err="1"/>
              <a:t>woong</a:t>
            </a:r>
            <a:r>
              <a:rPr lang="en-US" dirty="0"/>
              <a:t>, perhaps a prince of a strong tribe. </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87C06-3375-4AB6-85BD-A4FAF3319154}" type="slidenum">
              <a:rPr lang="en-US" smtClean="0"/>
              <a:pPr fontAlgn="base">
                <a:spcBef>
                  <a:spcPct val="0"/>
                </a:spcBef>
                <a:spcAft>
                  <a:spcPct val="0"/>
                </a:spcAft>
                <a:defRPr/>
              </a:pPr>
              <a:t>13</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09878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Go-Joseon was divided into three kingdoms, </a:t>
            </a:r>
            <a:r>
              <a:rPr lang="en-US" dirty="0" err="1"/>
              <a:t>Goguryeo</a:t>
            </a:r>
            <a:r>
              <a:rPr lang="en-US" dirty="0"/>
              <a:t>, </a:t>
            </a:r>
            <a:r>
              <a:rPr lang="en-US" dirty="0" err="1"/>
              <a:t>Baekje</a:t>
            </a:r>
            <a:r>
              <a:rPr lang="en-US" dirty="0"/>
              <a:t>, and Silla. Silla unified the peninsula by forming an alliance with Chinese Tang dynasty and attacking </a:t>
            </a:r>
            <a:r>
              <a:rPr lang="en-US" dirty="0" err="1"/>
              <a:t>Goguryeo</a:t>
            </a:r>
            <a:r>
              <a:rPr lang="en-US" dirty="0"/>
              <a:t> simultaneously. Descendants of </a:t>
            </a:r>
            <a:r>
              <a:rPr lang="en-US" dirty="0" err="1"/>
              <a:t>Goguryeo</a:t>
            </a:r>
            <a:r>
              <a:rPr lang="en-US" dirty="0"/>
              <a:t> established </a:t>
            </a:r>
            <a:r>
              <a:rPr lang="en-US" dirty="0" err="1"/>
              <a:t>Balhae</a:t>
            </a:r>
            <a:r>
              <a:rPr lang="en-US" dirty="0"/>
              <a:t> in the northern territory. Unified Silla prospered with splendid artistic and cultural achievements for nearly 300 years. </a:t>
            </a:r>
            <a:r>
              <a:rPr lang="en-US" dirty="0" err="1"/>
              <a:t>Gyeongju</a:t>
            </a:r>
            <a:r>
              <a:rPr lang="en-US" dirty="0"/>
              <a:t> historic area , capital of the Silla kingdom (57 BC – 935 AD), is a superb showcase of the kingdom’s achievements in arts, science, architecture, and landscape design. The area was designated as UNESCO’s World Cultural Heritage in 2000.</a:t>
            </a:r>
          </a:p>
          <a:p>
            <a:pPr eaLnBrk="1" hangingPunct="1">
              <a:spcBef>
                <a:spcPct val="0"/>
              </a:spcBef>
            </a:pPr>
            <a:r>
              <a:rPr lang="en-US" dirty="0"/>
              <a:t>Buddhism was introduced to Korea during the 4</a:t>
            </a:r>
            <a:r>
              <a:rPr lang="en-US" baseline="30000" dirty="0"/>
              <a:t>th</a:t>
            </a:r>
            <a:r>
              <a:rPr lang="en-US" dirty="0"/>
              <a:t> century and later became a state religion from late three kingdoms to </a:t>
            </a:r>
            <a:r>
              <a:rPr lang="en-US" dirty="0" err="1"/>
              <a:t>Goryeo</a:t>
            </a:r>
            <a:r>
              <a:rPr lang="en-US" dirty="0"/>
              <a:t> dynasty. </a:t>
            </a:r>
            <a:r>
              <a:rPr lang="en-US" dirty="0">
                <a:solidFill>
                  <a:schemeClr val="bg1"/>
                </a:solidFill>
              </a:rPr>
              <a:t>Most of the national treasures of South Korea are Buddhist artifacts. </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AC4FBA-71EA-4056-8025-91407B63F4EB}" type="slidenum">
              <a:rPr lang="en-US" smtClean="0"/>
              <a:pPr fontAlgn="base">
                <a:spcBef>
                  <a:spcPct val="0"/>
                </a:spcBef>
                <a:spcAft>
                  <a:spcPct val="0"/>
                </a:spcAft>
                <a:defRPr/>
              </a:pPr>
              <a:t>14</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25506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Yi Sung-</a:t>
            </a:r>
            <a:r>
              <a:rPr lang="en-US" dirty="0" err="1"/>
              <a:t>gye</a:t>
            </a:r>
            <a:r>
              <a:rPr lang="en-US" dirty="0"/>
              <a:t> overthrew </a:t>
            </a:r>
            <a:r>
              <a:rPr lang="en-US" dirty="0" err="1"/>
              <a:t>Goryeo</a:t>
            </a:r>
            <a:r>
              <a:rPr lang="en-US" dirty="0"/>
              <a:t> dynasty and established Joseon. He expanded territory to Yalu river. Current boundary between China and North Korea, Yalu river and Doo-man river, was established at this time.  The fourth king, Sejong (1418-1450) brought many innovations to government, most famously Hangul, the Korean phonetic alphabet.</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F2560F-A46A-4185-898D-A46756322481}" type="slidenum">
              <a:rPr lang="en-US" smtClean="0"/>
              <a:pPr fontAlgn="base">
                <a:spcBef>
                  <a:spcPct val="0"/>
                </a:spcBef>
                <a:spcAft>
                  <a:spcPct val="0"/>
                </a:spcAft>
                <a:defRPr/>
              </a:pPr>
              <a:t>16</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33141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ogo_url.jpg"/>
          <p:cNvPicPr>
            <a:picLocks noChangeAspect="1"/>
          </p:cNvPicPr>
          <p:nvPr userDrawn="1"/>
        </p:nvPicPr>
        <p:blipFill>
          <a:blip r:embed="rId2" cstate="print"/>
          <a:srcRect/>
          <a:stretch>
            <a:fillRect/>
          </a:stretch>
        </p:blipFill>
        <p:spPr bwMode="auto">
          <a:xfrm>
            <a:off x="8001000" y="6338888"/>
            <a:ext cx="1143000" cy="519112"/>
          </a:xfrm>
          <a:prstGeom prst="rect">
            <a:avLst/>
          </a:prstGeom>
          <a:noFill/>
          <a:ln w="9525">
            <a:noFill/>
            <a:miter lim="800000"/>
            <a:headEnd/>
            <a:tailEnd/>
          </a:ln>
        </p:spPr>
      </p:pic>
      <p:sp>
        <p:nvSpPr>
          <p:cNvPr id="8" name="Title 7"/>
          <p:cNvSpPr>
            <a:spLocks noGrp="1"/>
          </p:cNvSpPr>
          <p:nvPr>
            <p:ph type="ctrTitle"/>
          </p:nvPr>
        </p:nvSpPr>
        <p:spPr>
          <a:xfrm>
            <a:off x="457200" y="4343400"/>
            <a:ext cx="8229600" cy="1975104"/>
          </a:xfrm>
        </p:spPr>
        <p:txBody>
          <a:bodyPr/>
          <a:lstStyle>
            <a:lvl1pPr marR="9144" algn="l">
              <a:defRPr sz="4000" b="1" cap="all" spc="0" baseline="0">
                <a:effectLst>
                  <a:reflection blurRad="12700" stA="34000" endA="740" endPos="53000" dir="5400000" sy="-100000" algn="bl" rotWithShape="0"/>
                </a:effectLst>
              </a:defRPr>
            </a:lvl1pPr>
          </a:lstStyle>
          <a:p>
            <a:r>
              <a:rPr lang="en-US"/>
              <a:t>Click to edit Master title style</a:t>
            </a:r>
          </a:p>
        </p:txBody>
      </p:sp>
      <p:sp>
        <p:nvSpPr>
          <p:cNvPr id="9" name="Subtitle 8"/>
          <p:cNvSpPr>
            <a:spLocks noGrp="1"/>
          </p:cNvSpPr>
          <p:nvPr>
            <p:ph type="subTitle" idx="1"/>
          </p:nvPr>
        </p:nvSpPr>
        <p:spPr>
          <a:xfrm>
            <a:off x="533400" y="2834640"/>
            <a:ext cx="8153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p:txBody>
          <a:bodyPr/>
          <a:lstStyle>
            <a:lvl1pPr>
              <a:defRPr/>
            </a:lvl1pPr>
          </a:lstStyle>
          <a:p>
            <a:pPr>
              <a:defRPr/>
            </a:pPr>
            <a:fld id="{BC00D91E-CECD-436F-8FFC-9907AB0C90F5}" type="datetime1">
              <a:rPr lang="en-US"/>
              <a:pPr>
                <a:defRPr/>
              </a:pPr>
              <a:t>3/9/2023</a:t>
            </a:fld>
            <a:endParaRPr lang="en-US"/>
          </a:p>
        </p:txBody>
      </p:sp>
      <p:sp>
        <p:nvSpPr>
          <p:cNvPr id="6" name="Footer Placeholder 16"/>
          <p:cNvSpPr>
            <a:spLocks noGrp="1"/>
          </p:cNvSpPr>
          <p:nvPr>
            <p:ph type="ftr" sz="quarter" idx="11"/>
          </p:nvPr>
        </p:nvSpPr>
        <p:spPr>
          <a:xfrm>
            <a:off x="3581400" y="6492875"/>
            <a:ext cx="5562600" cy="365125"/>
          </a:xfrm>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0536976B-6B31-4693-9B40-C3B136427C3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C33D5D-71A0-440F-A181-ED58D21AB482}" type="datetime1">
              <a:rPr lang="en-US"/>
              <a:pPr>
                <a:defRPr/>
              </a:pPr>
              <a:t>3/9/2023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23C032-79A7-4596-976F-F2024F6792B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850D61-EFEB-4553-88FB-F41BB269C38F}" type="datetime1">
              <a:rPr lang="en-US"/>
              <a:pPr>
                <a:defRPr/>
              </a:pPr>
              <a:t>3/9/2023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219A91-DA66-4725-BD21-B97845A4551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BD59490D-E8E0-4A90-9703-EE03D4C336CD}" type="datetime1">
              <a:rPr lang="en-US"/>
              <a:pPr>
                <a:defRPr/>
              </a:pPr>
              <a:t>3/9/2023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371ED02-59BA-4EF9-8C7D-3CAE92D1688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descr="logo.gif"/>
          <p:cNvPicPr>
            <a:picLocks noChangeAspect="1"/>
          </p:cNvPicPr>
          <p:nvPr userDrawn="1"/>
        </p:nvPicPr>
        <p:blipFill>
          <a:blip r:embed="rId2" cstate="print"/>
          <a:srcRect/>
          <a:stretch>
            <a:fillRect/>
          </a:stretch>
        </p:blipFill>
        <p:spPr bwMode="auto">
          <a:xfrm>
            <a:off x="7848600" y="6400800"/>
            <a:ext cx="1204913" cy="4095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D70D478-215C-4AA5-8E43-BAB2AD029B9B}" type="datetime1">
              <a:rPr lang="en-US"/>
              <a:pPr>
                <a:defRPr/>
              </a:pPr>
              <a:t>3/9/2023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513E02-57FE-426B-9A57-96302680C03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a:t>Click to edit Master title style</a:t>
            </a:r>
          </a:p>
        </p:txBody>
      </p:sp>
      <p:sp>
        <p:nvSpPr>
          <p:cNvPr id="25" name="Date Placeholder 3"/>
          <p:cNvSpPr>
            <a:spLocks noGrp="1"/>
          </p:cNvSpPr>
          <p:nvPr>
            <p:ph type="dt" sz="half" idx="10"/>
          </p:nvPr>
        </p:nvSpPr>
        <p:spPr/>
        <p:txBody>
          <a:bodyPr/>
          <a:lstStyle>
            <a:lvl1pPr>
              <a:defRPr/>
            </a:lvl1pPr>
          </a:lstStyle>
          <a:p>
            <a:pPr>
              <a:defRPr/>
            </a:pPr>
            <a:fld id="{8CE1EAD0-7675-4388-9EFF-FF846E3A3158}" type="datetime1">
              <a:rPr lang="en-US"/>
              <a:pPr>
                <a:defRPr/>
              </a:pPr>
              <a:t>3/9/2023</a:t>
            </a:fld>
            <a:endParaRPr lang="en-US"/>
          </a:p>
        </p:txBody>
      </p:sp>
      <p:sp>
        <p:nvSpPr>
          <p:cNvPr id="26" name="Footer Placeholder 4"/>
          <p:cNvSpPr>
            <a:spLocks noGrp="1"/>
          </p:cNvSpPr>
          <p:nvPr>
            <p:ph type="ftr" sz="quarter" idx="11"/>
          </p:nvPr>
        </p:nvSpPr>
        <p:spPr/>
        <p:txBody>
          <a:bodyPr/>
          <a:lstStyle>
            <a:lvl1pPr>
              <a:defRPr/>
            </a:lvl1pPr>
          </a:lstStyle>
          <a:p>
            <a:pPr>
              <a:defRPr/>
            </a:pPr>
            <a:endParaRPr lang="en-US"/>
          </a:p>
        </p:txBody>
      </p:sp>
      <p:sp>
        <p:nvSpPr>
          <p:cNvPr id="27" name="Slide Number Placeholder 5"/>
          <p:cNvSpPr>
            <a:spLocks noGrp="1"/>
          </p:cNvSpPr>
          <p:nvPr>
            <p:ph type="sldNum" sz="quarter" idx="12"/>
          </p:nvPr>
        </p:nvSpPr>
        <p:spPr/>
        <p:txBody>
          <a:bodyPr/>
          <a:lstStyle>
            <a:lvl1pPr>
              <a:defRPr/>
            </a:lvl1pPr>
          </a:lstStyle>
          <a:p>
            <a:pPr>
              <a:defRPr/>
            </a:pPr>
            <a:fld id="{A4387C49-6EFC-4DFD-9ACE-EE522F9AC68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descr="logo_url.jpg"/>
          <p:cNvPicPr>
            <a:picLocks noChangeAspect="1"/>
          </p:cNvPicPr>
          <p:nvPr userDrawn="1"/>
        </p:nvPicPr>
        <p:blipFill>
          <a:blip r:embed="rId2" cstate="print"/>
          <a:srcRect/>
          <a:stretch>
            <a:fillRect/>
          </a:stretch>
        </p:blipFill>
        <p:spPr bwMode="auto">
          <a:xfrm>
            <a:off x="8001000" y="6338888"/>
            <a:ext cx="1143000" cy="519112"/>
          </a:xfrm>
          <a:prstGeom prst="rect">
            <a:avLst/>
          </a:prstGeom>
          <a:noFill/>
          <a:ln w="9525">
            <a:noFill/>
            <a:miter lim="800000"/>
            <a:headEnd/>
            <a:tailEnd/>
          </a:ln>
        </p:spPr>
      </p:pic>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50A2C18A-38BB-4580-93FA-77947EB5FD19}" type="datetime1">
              <a:rPr lang="en-US"/>
              <a:pPr>
                <a:defRPr/>
              </a:pPr>
              <a:t>3/9/2023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789F2EB-AF58-4632-A0EF-72BC91258E5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 name="Picture 19" descr="logo_url.jpg"/>
          <p:cNvPicPr>
            <a:picLocks noChangeAspect="1"/>
          </p:cNvPicPr>
          <p:nvPr userDrawn="1"/>
        </p:nvPicPr>
        <p:blipFill>
          <a:blip r:embed="rId2" cstate="print"/>
          <a:srcRect/>
          <a:stretch>
            <a:fillRect/>
          </a:stretch>
        </p:blipFill>
        <p:spPr bwMode="auto">
          <a:xfrm>
            <a:off x="8001000" y="6338888"/>
            <a:ext cx="1143000" cy="519112"/>
          </a:xfrm>
          <a:prstGeom prst="rect">
            <a:avLst/>
          </a:prstGeom>
          <a:noFill/>
          <a:ln w="9525">
            <a:noFill/>
            <a:miter lim="800000"/>
            <a:headEnd/>
            <a:tailEnd/>
          </a:ln>
        </p:spPr>
      </p:pic>
      <p:sp>
        <p:nvSpPr>
          <p:cNvPr id="2" name="Title 1"/>
          <p:cNvSpPr>
            <a:spLocks noGrp="1"/>
          </p:cNvSpPr>
          <p:nvPr>
            <p:ph type="title"/>
          </p:nvPr>
        </p:nvSpPr>
        <p:spPr>
          <a:xfrm>
            <a:off x="504824" y="512064"/>
            <a:ext cx="7772400" cy="914400"/>
          </a:xfrm>
        </p:spPr>
        <p:txBody>
          <a:bodyPr/>
          <a:lstStyle>
            <a:lvl1pPr>
              <a:defRPr sz="4000"/>
            </a:lvl1pPr>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6"/>
          <p:cNvSpPr>
            <a:spLocks noGrp="1"/>
          </p:cNvSpPr>
          <p:nvPr>
            <p:ph type="dt" sz="half" idx="10"/>
          </p:nvPr>
        </p:nvSpPr>
        <p:spPr/>
        <p:txBody>
          <a:bodyPr/>
          <a:lstStyle>
            <a:lvl1pPr>
              <a:defRPr/>
            </a:lvl1pPr>
          </a:lstStyle>
          <a:p>
            <a:pPr>
              <a:defRPr/>
            </a:pPr>
            <a:fld id="{E4F7C82B-8812-49C6-92F7-F8F67AD40966}" type="datetime1">
              <a:rPr lang="en-US"/>
              <a:pPr>
                <a:defRPr/>
              </a:pPr>
              <a:t>3/9/2023</a:t>
            </a:fld>
            <a:endParaRPr lang="en-US"/>
          </a:p>
        </p:txBody>
      </p:sp>
      <p:sp>
        <p:nvSpPr>
          <p:cNvPr id="19" name="Footer Placeholder 7"/>
          <p:cNvSpPr>
            <a:spLocks noGrp="1"/>
          </p:cNvSpPr>
          <p:nvPr>
            <p:ph type="ftr" sz="quarter" idx="11"/>
          </p:nvPr>
        </p:nvSpPr>
        <p:spPr/>
        <p:txBody>
          <a:bodyPr/>
          <a:lstStyle>
            <a:lvl1pPr>
              <a:defRPr/>
            </a:lvl1pPr>
          </a:lstStyle>
          <a:p>
            <a:pPr>
              <a:defRPr/>
            </a:pPr>
            <a:endParaRPr lang="en-US"/>
          </a:p>
        </p:txBody>
      </p:sp>
      <p:sp>
        <p:nvSpPr>
          <p:cNvPr id="20" name="Slide Number Placeholder 8"/>
          <p:cNvSpPr>
            <a:spLocks noGrp="1"/>
          </p:cNvSpPr>
          <p:nvPr>
            <p:ph type="sldNum" sz="quarter" idx="12"/>
          </p:nvPr>
        </p:nvSpPr>
        <p:spPr/>
        <p:txBody>
          <a:bodyPr/>
          <a:lstStyle>
            <a:lvl1pPr>
              <a:defRPr/>
            </a:lvl1pPr>
          </a:lstStyle>
          <a:p>
            <a:pPr>
              <a:defRPr/>
            </a:pPr>
            <a:fld id="{8097A4E2-765D-4551-B1AD-D440C6557E0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A148403-3B51-4C18-9AB9-BD62BD33870F}" type="datetime1">
              <a:rPr lang="en-US"/>
              <a:pPr>
                <a:defRPr/>
              </a:pPr>
              <a:t>3/9/2023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35CB09D-80A4-4848-AE8E-0DFA81ED41F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5D92E10-2D0D-4943-9190-AC8183A278AA}" type="datetime1">
              <a:rPr lang="en-US"/>
              <a:pPr>
                <a:defRPr/>
              </a:pPr>
              <a:t>3/9/2023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E90E3A-5A0D-4F5B-BB01-88A75840E1B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7641D9C-B66A-4646-A2C2-85CA3D40C3DD}" type="datetime1">
              <a:rPr lang="en-US"/>
              <a:pPr>
                <a:defRPr/>
              </a:pPr>
              <a:t>3/9/2023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5DA67D2-5AB0-4AAA-98A1-43C5C1CB9DE7}"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790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80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lstStyle>
          <a:p>
            <a:pPr>
              <a:defRPr/>
            </a:pPr>
            <a:fld id="{52FEE272-1182-402F-A031-43475FBEF73A}" type="datetime1">
              <a:rPr lang="en-US"/>
              <a:pPr>
                <a:defRPr/>
              </a:pPr>
              <a:t>3/9/2023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025409F8-E802-45A2-B83E-E880E108B9F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512763"/>
            <a:ext cx="8229600" cy="914400"/>
          </a:xfrm>
          <a:prstGeom prst="rect">
            <a:avLst/>
          </a:prstGeom>
        </p:spPr>
        <p:txBody>
          <a:bodyPr vert="horz" anchor="t">
            <a:noAutofit/>
          </a:bodyPr>
          <a:lstStyle/>
          <a:p>
            <a:r>
              <a:rPr lang="en-US"/>
              <a:t>Click to edit Master title style</a:t>
            </a:r>
          </a:p>
        </p:txBody>
      </p:sp>
      <p:sp>
        <p:nvSpPr>
          <p:cNvPr id="1027" name="Text Placeholder 12"/>
          <p:cNvSpPr>
            <a:spLocks noGrp="1"/>
          </p:cNvSpPr>
          <p:nvPr>
            <p:ph type="body" idx="1"/>
          </p:nvPr>
        </p:nvSpPr>
        <p:spPr bwMode="auto">
          <a:xfrm>
            <a:off x="457200" y="178435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928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lstStyle>
          <a:p>
            <a:pPr>
              <a:defRPr/>
            </a:pPr>
            <a:fld id="{98B00CCA-601B-4888-9509-FA63B3631F58}" type="datetime1">
              <a:rPr lang="en-US"/>
              <a:pPr>
                <a:defRPr/>
              </a:pPr>
              <a:t>3/9/2023</a:t>
            </a:fld>
            <a:endParaRPr lang="en-US"/>
          </a:p>
        </p:txBody>
      </p:sp>
      <p:sp>
        <p:nvSpPr>
          <p:cNvPr id="3" name="Footer Placeholder 2"/>
          <p:cNvSpPr>
            <a:spLocks noGrp="1"/>
          </p:cNvSpPr>
          <p:nvPr>
            <p:ph type="ftr" sz="quarter" idx="3"/>
          </p:nvPr>
        </p:nvSpPr>
        <p:spPr>
          <a:xfrm>
            <a:off x="2438400" y="64928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0" y="64928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lstStyle>
          <a:p>
            <a:pPr>
              <a:defRPr/>
            </a:pPr>
            <a:fld id="{95FEE5B6-7ABC-4CC4-9DC5-86D7EAC615EB}" type="slidenum">
              <a:rPr lang="en-US"/>
              <a:pPr>
                <a:defRPr/>
              </a:pPr>
              <a:t>‹#›</a:t>
            </a:fld>
            <a:endParaRPr lang="en-US"/>
          </a:p>
        </p:txBody>
      </p:sp>
      <p:pic>
        <p:nvPicPr>
          <p:cNvPr id="1031" name="Picture 17" descr="logo_url.jpg"/>
          <p:cNvPicPr>
            <a:picLocks noChangeAspect="1"/>
          </p:cNvPicPr>
          <p:nvPr userDrawn="1"/>
        </p:nvPicPr>
        <p:blipFill>
          <a:blip r:embed="rId14" cstate="print"/>
          <a:srcRect/>
          <a:stretch>
            <a:fillRect/>
          </a:stretch>
        </p:blipFill>
        <p:spPr bwMode="auto">
          <a:xfrm>
            <a:off x="8001000" y="6338888"/>
            <a:ext cx="1143000" cy="519112"/>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34" r:id="rId12"/>
  </p:sldLayoutIdLst>
  <p:transition/>
  <p:hf sldNum="0"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ibri" pitchFamily="34" charset="0"/>
        </a:defRPr>
      </a:lvl2pPr>
      <a:lvl3pPr algn="l" rtl="0" eaLnBrk="0" fontAlgn="base" hangingPunct="0">
        <a:spcBef>
          <a:spcPct val="0"/>
        </a:spcBef>
        <a:spcAft>
          <a:spcPct val="0"/>
        </a:spcAft>
        <a:defRPr sz="4000">
          <a:solidFill>
            <a:srgbClr val="C1EEFF"/>
          </a:solidFill>
          <a:latin typeface="Calibri" pitchFamily="34" charset="0"/>
        </a:defRPr>
      </a:lvl3pPr>
      <a:lvl4pPr algn="l" rtl="0" eaLnBrk="0" fontAlgn="base" hangingPunct="0">
        <a:spcBef>
          <a:spcPct val="0"/>
        </a:spcBef>
        <a:spcAft>
          <a:spcPct val="0"/>
        </a:spcAft>
        <a:defRPr sz="4000">
          <a:solidFill>
            <a:srgbClr val="C1EEFF"/>
          </a:solidFill>
          <a:latin typeface="Calibri" pitchFamily="34" charset="0"/>
        </a:defRPr>
      </a:lvl4pPr>
      <a:lvl5pPr algn="l" rtl="0" eaLnBrk="0" fontAlgn="base" hangingPunct="0">
        <a:spcBef>
          <a:spcPct val="0"/>
        </a:spcBef>
        <a:spcAft>
          <a:spcPct val="0"/>
        </a:spcAft>
        <a:defRPr sz="4000">
          <a:solidFill>
            <a:srgbClr val="C1EEFF"/>
          </a:solidFill>
          <a:latin typeface="Calibri" pitchFamily="34" charset="0"/>
        </a:defRPr>
      </a:lvl5pPr>
      <a:lvl6pPr marL="457200" algn="l" rtl="0" fontAlgn="base">
        <a:spcBef>
          <a:spcPct val="0"/>
        </a:spcBef>
        <a:spcAft>
          <a:spcPct val="0"/>
        </a:spcAft>
        <a:defRPr sz="4000">
          <a:solidFill>
            <a:srgbClr val="C1EEFF"/>
          </a:solidFill>
          <a:latin typeface="Calibri" pitchFamily="34" charset="0"/>
        </a:defRPr>
      </a:lvl6pPr>
      <a:lvl7pPr marL="914400" algn="l" rtl="0" fontAlgn="base">
        <a:spcBef>
          <a:spcPct val="0"/>
        </a:spcBef>
        <a:spcAft>
          <a:spcPct val="0"/>
        </a:spcAft>
        <a:defRPr sz="4000">
          <a:solidFill>
            <a:srgbClr val="C1EEFF"/>
          </a:solidFill>
          <a:latin typeface="Calibri" pitchFamily="34" charset="0"/>
        </a:defRPr>
      </a:lvl7pPr>
      <a:lvl8pPr marL="1371600" algn="l" rtl="0" fontAlgn="base">
        <a:spcBef>
          <a:spcPct val="0"/>
        </a:spcBef>
        <a:spcAft>
          <a:spcPct val="0"/>
        </a:spcAft>
        <a:defRPr sz="4000">
          <a:solidFill>
            <a:srgbClr val="C1EEFF"/>
          </a:solidFill>
          <a:latin typeface="Calibri" pitchFamily="34" charset="0"/>
        </a:defRPr>
      </a:lvl8pPr>
      <a:lvl9pPr marL="1828800" algn="l" rtl="0" fontAlgn="base">
        <a:spcBef>
          <a:spcPct val="0"/>
        </a:spcBef>
        <a:spcAft>
          <a:spcPct val="0"/>
        </a:spcAft>
        <a:defRPr sz="4000">
          <a:solidFill>
            <a:srgbClr val="C1EEFF"/>
          </a:solidFill>
          <a:latin typeface="Calibri" pitchFamily="34" charset="0"/>
        </a:defRPr>
      </a:lvl9pPr>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Potsdam_conference_1945-6.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en.wikipedia.org/wiki/File:Korean_book-Jikji-Selected_Teachings_of_Buddhist_Sages_and_Seon_Masters-1377.jpg"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File:Korea-Ganghwado-Dolmen-02.jpg" TargetMode="External"/><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hyperlink" Target="http://upload.wikimedia.org/wikipedia/commons/5/5c/Korea-culture-gut-jeju.folk.nature.museum.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www.youtube.com/watch?v=xnSYI9B0NMQ&amp;feature=related" TargetMode="External"/><Relationship Id="rId7" Type="http://schemas.openxmlformats.org/officeDocument/2006/relationships/hyperlink" Target="http://www.youtube.com/watch?v=Xnvx9JKpBI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hyperlink" Target="http://www.youtube.com/watch?v=rle2b3reBoM&amp;feature=related" TargetMode="External"/><Relationship Id="rId10" Type="http://schemas.openxmlformats.org/officeDocument/2006/relationships/image" Target="../media/image72.jpeg"/><Relationship Id="rId4" Type="http://schemas.openxmlformats.org/officeDocument/2006/relationships/image" Target="../media/image69.jpeg"/><Relationship Id="rId9" Type="http://schemas.openxmlformats.org/officeDocument/2006/relationships/hyperlink" Target="http://www.youtube.com/watch?v=QOrgk1_BvjQ&amp;feature=relat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473" y="3124200"/>
            <a:ext cx="8229600" cy="1975104"/>
          </a:xfrm>
        </p:spPr>
        <p:txBody>
          <a:bodyPr/>
          <a:lstStyle/>
          <a:p>
            <a:pPr eaLnBrk="1" fontAlgn="auto" hangingPunct="1">
              <a:spcAft>
                <a:spcPts val="0"/>
              </a:spcAft>
              <a:defRPr/>
            </a:pPr>
            <a:r>
              <a:rPr lang="en-US" sz="4400" dirty="0">
                <a:solidFill>
                  <a:schemeClr val="tx2">
                    <a:satMod val="200000"/>
                  </a:schemeClr>
                </a:solidFill>
              </a:rPr>
              <a:t>Korea: </a:t>
            </a:r>
            <a:br>
              <a:rPr lang="en-US" sz="4400" dirty="0">
                <a:solidFill>
                  <a:schemeClr val="tx2">
                    <a:satMod val="200000"/>
                  </a:schemeClr>
                </a:solidFill>
              </a:rPr>
            </a:br>
            <a:r>
              <a:rPr lang="en-US" sz="4400" dirty="0">
                <a:solidFill>
                  <a:schemeClr val="tx2">
                    <a:satMod val="200000"/>
                  </a:schemeClr>
                </a:solidFill>
              </a:rPr>
              <a:t>brief history and Culture</a:t>
            </a:r>
          </a:p>
        </p:txBody>
      </p:sp>
      <p:pic>
        <p:nvPicPr>
          <p:cNvPr id="15364" name="Picture 3" descr="Picture1.png"/>
          <p:cNvPicPr>
            <a:picLocks noChangeAspect="1"/>
          </p:cNvPicPr>
          <p:nvPr/>
        </p:nvPicPr>
        <p:blipFill>
          <a:blip r:embed="rId3" cstate="print"/>
          <a:srcRect/>
          <a:stretch>
            <a:fillRect/>
          </a:stretch>
        </p:blipFill>
        <p:spPr bwMode="auto">
          <a:xfrm>
            <a:off x="7696200" y="6318504"/>
            <a:ext cx="1219200" cy="425450"/>
          </a:xfrm>
          <a:prstGeom prst="rect">
            <a:avLst/>
          </a:prstGeom>
          <a:noFill/>
          <a:ln w="9525">
            <a:noFill/>
            <a:miter lim="800000"/>
            <a:headEnd/>
            <a:tailEnd/>
          </a:ln>
        </p:spPr>
      </p:pic>
      <p:sp>
        <p:nvSpPr>
          <p:cNvPr id="3" name="TextBox 2"/>
          <p:cNvSpPr txBox="1"/>
          <p:nvPr/>
        </p:nvSpPr>
        <p:spPr>
          <a:xfrm>
            <a:off x="526473" y="5579840"/>
            <a:ext cx="4570547" cy="738664"/>
          </a:xfrm>
          <a:prstGeom prst="rect">
            <a:avLst/>
          </a:prstGeom>
          <a:noFill/>
        </p:spPr>
        <p:txBody>
          <a:bodyPr wrap="none" rtlCol="0">
            <a:spAutoFit/>
          </a:bodyPr>
          <a:lstStyle/>
          <a:p>
            <a:r>
              <a:rPr lang="en-US" altLang="ko-KR" sz="2400" dirty="0"/>
              <a:t>Lucy Park</a:t>
            </a:r>
          </a:p>
          <a:p>
            <a:r>
              <a:rPr lang="en-US" altLang="ko-KR" dirty="0"/>
              <a:t>Executive Director, Sejong Cultural Society</a:t>
            </a:r>
          </a:p>
        </p:txBody>
      </p:sp>
    </p:spTree>
    <p:extLst>
      <p:ext uri="{BB962C8B-B14F-4D97-AF65-F5344CB8AC3E}">
        <p14:creationId xmlns:p14="http://schemas.microsoft.com/office/powerpoint/2010/main" val="39522310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a:t>Brief History of Korea</a:t>
            </a:r>
            <a:endParaRPr lang="ko-KR" altLang="en-US" dirty="0"/>
          </a:p>
        </p:txBody>
      </p:sp>
      <p:sp>
        <p:nvSpPr>
          <p:cNvPr id="3" name="Subtitle 2"/>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2870598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Korean Peninsula</a:t>
            </a:r>
          </a:p>
        </p:txBody>
      </p:sp>
      <p:sp>
        <p:nvSpPr>
          <p:cNvPr id="3" name="Content Placeholder 2"/>
          <p:cNvSpPr>
            <a:spLocks noGrp="1"/>
          </p:cNvSpPr>
          <p:nvPr>
            <p:ph idx="1"/>
          </p:nvPr>
        </p:nvSpPr>
        <p:spPr>
          <a:xfrm>
            <a:off x="457200" y="1219200"/>
            <a:ext cx="8229600" cy="4572000"/>
          </a:xfrm>
        </p:spPr>
        <p:txBody>
          <a:bodyPr/>
          <a:lstStyle/>
          <a:p>
            <a:r>
              <a:rPr lang="en-US" sz="2700" dirty="0">
                <a:ea typeface="ＭＳ Ｐゴシック" pitchFamily="-112" charset="-128"/>
                <a:cs typeface="ＭＳ Ｐゴシック" pitchFamily="-112" charset="-128"/>
              </a:rPr>
              <a:t>Paleolithic period (</a:t>
            </a:r>
            <a:r>
              <a:rPr lang="en-US" altLang="ko-KR" sz="2700" dirty="0">
                <a:ea typeface="ＭＳ Ｐゴシック" pitchFamily="-112" charset="-128"/>
                <a:cs typeface="ＭＳ Ｐゴシック" pitchFamily="-112" charset="-128"/>
              </a:rPr>
              <a:t>ca. 50,000 BP – 8000 BCE)</a:t>
            </a:r>
          </a:p>
          <a:p>
            <a:pPr lvl="1"/>
            <a:r>
              <a:rPr lang="en-US" sz="2700" dirty="0"/>
              <a:t>Proto-Koreans were migrants from south-central Siberia during the bronze age.</a:t>
            </a:r>
          </a:p>
          <a:p>
            <a:r>
              <a:rPr lang="en-US" sz="2700" dirty="0"/>
              <a:t>Neolithic life </a:t>
            </a:r>
            <a:r>
              <a:rPr lang="en-US" altLang="ko-KR" sz="2700" dirty="0"/>
              <a:t>(ca. 8000 BCE to 1500 BCE)</a:t>
            </a:r>
          </a:p>
          <a:p>
            <a:endParaRPr lang="en-US" dirty="0"/>
          </a:p>
        </p:txBody>
      </p:sp>
      <p:pic>
        <p:nvPicPr>
          <p:cNvPr id="4" name="Picture 5" descr="26a"/>
          <p:cNvPicPr>
            <a:picLocks noChangeAspect="1" noChangeArrowheads="1"/>
          </p:cNvPicPr>
          <p:nvPr/>
        </p:nvPicPr>
        <p:blipFill>
          <a:blip r:embed="rId2"/>
          <a:srcRect/>
          <a:stretch>
            <a:fillRect/>
          </a:stretch>
        </p:blipFill>
        <p:spPr>
          <a:xfrm>
            <a:off x="1143000" y="3370534"/>
            <a:ext cx="2697461" cy="2023096"/>
          </a:xfrm>
          <a:prstGeom prst="rect">
            <a:avLst/>
          </a:prstGeom>
        </p:spPr>
      </p:pic>
      <p:sp>
        <p:nvSpPr>
          <p:cNvPr id="5" name="Rectangle 4"/>
          <p:cNvSpPr/>
          <p:nvPr/>
        </p:nvSpPr>
        <p:spPr>
          <a:xfrm>
            <a:off x="457200" y="5393630"/>
            <a:ext cx="4378122" cy="369332"/>
          </a:xfrm>
          <a:prstGeom prst="rect">
            <a:avLst/>
          </a:prstGeom>
        </p:spPr>
        <p:txBody>
          <a:bodyPr wrap="none">
            <a:spAutoFit/>
          </a:bodyPr>
          <a:lstStyle/>
          <a:p>
            <a:pPr algn="ctr"/>
            <a:r>
              <a:rPr lang="en-US" altLang="ko-KR" dirty="0"/>
              <a:t>Neolithic semi-subterranean pit dwellings</a:t>
            </a:r>
          </a:p>
        </p:txBody>
      </p:sp>
      <p:pic>
        <p:nvPicPr>
          <p:cNvPr id="6" name="Picture 4"/>
          <p:cNvPicPr>
            <a:picLocks noChangeAspect="1"/>
          </p:cNvPicPr>
          <p:nvPr/>
        </p:nvPicPr>
        <p:blipFill>
          <a:blip r:embed="rId3"/>
          <a:srcRect l="8602" t="9345" r="7967" b="9440"/>
          <a:stretch>
            <a:fillRect/>
          </a:stretch>
        </p:blipFill>
        <p:spPr bwMode="auto">
          <a:xfrm>
            <a:off x="5638800" y="3241147"/>
            <a:ext cx="2109289" cy="2180721"/>
          </a:xfrm>
          <a:prstGeom prst="rect">
            <a:avLst/>
          </a:prstGeom>
          <a:noFill/>
          <a:ln w="9525">
            <a:noFill/>
            <a:miter lim="800000"/>
            <a:headEnd/>
            <a:tailEnd/>
          </a:ln>
        </p:spPr>
      </p:pic>
      <p:sp>
        <p:nvSpPr>
          <p:cNvPr id="7" name="Rectangle 6"/>
          <p:cNvSpPr/>
          <p:nvPr/>
        </p:nvSpPr>
        <p:spPr>
          <a:xfrm>
            <a:off x="5257800" y="5408461"/>
            <a:ext cx="3198311" cy="369332"/>
          </a:xfrm>
          <a:prstGeom prst="rect">
            <a:avLst/>
          </a:prstGeom>
        </p:spPr>
        <p:txBody>
          <a:bodyPr wrap="none">
            <a:spAutoFit/>
          </a:bodyPr>
          <a:lstStyle/>
          <a:p>
            <a:r>
              <a:rPr lang="en-US" altLang="ko-KR" dirty="0">
                <a:ea typeface="ＭＳ Ｐゴシック" pitchFamily="-112" charset="-128"/>
                <a:cs typeface="ＭＳ Ｐゴシック" pitchFamily="-112" charset="-128"/>
              </a:rPr>
              <a:t>Neolithic sites in South Korea</a:t>
            </a:r>
            <a:endParaRPr lang="ko-KR" altLang="en-US" dirty="0"/>
          </a:p>
        </p:txBody>
      </p:sp>
      <p:sp>
        <p:nvSpPr>
          <p:cNvPr id="8" name="TextBox 7">
            <a:extLst>
              <a:ext uri="{FF2B5EF4-FFF2-40B4-BE49-F238E27FC236}">
                <a16:creationId xmlns:a16="http://schemas.microsoft.com/office/drawing/2014/main" id="{2E74A565-0841-4D05-9775-DA8560C79267}"/>
              </a:ext>
            </a:extLst>
          </p:cNvPr>
          <p:cNvSpPr txBox="1"/>
          <p:nvPr/>
        </p:nvSpPr>
        <p:spPr>
          <a:xfrm>
            <a:off x="710792" y="6173075"/>
            <a:ext cx="7075714" cy="646331"/>
          </a:xfrm>
          <a:prstGeom prst="rect">
            <a:avLst/>
          </a:prstGeom>
          <a:noFill/>
        </p:spPr>
        <p:txBody>
          <a:bodyPr wrap="square" rtlCol="0">
            <a:spAutoFit/>
          </a:bodyPr>
          <a:lstStyle/>
          <a:p>
            <a:r>
              <a:rPr lang="en-US" i="1" dirty="0"/>
              <a:t>Barnes, Gina Lee (1993). The Rise of Civilization in East Asia: The Archaeology of China, Korea and Japan. Thames and Hudson. </a:t>
            </a:r>
            <a:endParaRPr lang="en-US" dirty="0"/>
          </a:p>
        </p:txBody>
      </p:sp>
    </p:spTree>
    <p:extLst>
      <p:ext uri="{BB962C8B-B14F-4D97-AF65-F5344CB8AC3E}">
        <p14:creationId xmlns:p14="http://schemas.microsoft.com/office/powerpoint/2010/main" val="513215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914400"/>
          </a:xfrm>
        </p:spPr>
        <p:txBody>
          <a:bodyPr/>
          <a:lstStyle/>
          <a:p>
            <a:pPr algn="ctr" eaLnBrk="1" fontAlgn="auto" hangingPunct="1">
              <a:spcAft>
                <a:spcPts val="0"/>
              </a:spcAft>
              <a:defRPr/>
            </a:pPr>
            <a:r>
              <a:rPr lang="en-US" dirty="0">
                <a:solidFill>
                  <a:schemeClr val="tx2">
                    <a:satMod val="200000"/>
                  </a:schemeClr>
                </a:solidFill>
              </a:rPr>
              <a:t>Five Thousand Years of Korean History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4679173"/>
              </p:ext>
            </p:extLst>
          </p:nvPr>
        </p:nvGraphicFramePr>
        <p:xfrm>
          <a:off x="1981200" y="990600"/>
          <a:ext cx="5334000" cy="5769252"/>
        </p:xfrm>
        <a:graphic>
          <a:graphicData uri="http://schemas.openxmlformats.org/drawingml/2006/table">
            <a:tbl>
              <a:tblPr firstRow="1" bandRow="1">
                <a:tableStyleId>{5C22544A-7EE6-4342-B048-85BDC9FD1C3A}</a:tableStyleId>
              </a:tblPr>
              <a:tblGrid>
                <a:gridCol w="1693333">
                  <a:extLst>
                    <a:ext uri="{9D8B030D-6E8A-4147-A177-3AD203B41FA5}">
                      <a16:colId xmlns:a16="http://schemas.microsoft.com/office/drawing/2014/main" val="20000"/>
                    </a:ext>
                  </a:extLst>
                </a:gridCol>
                <a:gridCol w="3640667">
                  <a:extLst>
                    <a:ext uri="{9D8B030D-6E8A-4147-A177-3AD203B41FA5}">
                      <a16:colId xmlns:a16="http://schemas.microsoft.com/office/drawing/2014/main" val="20001"/>
                    </a:ext>
                  </a:extLst>
                </a:gridCol>
              </a:tblGrid>
              <a:tr h="366662">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58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2333 B.C.</a:t>
                      </a:r>
                    </a:p>
                  </a:txBody>
                  <a:tcPr/>
                </a:tc>
                <a:tc>
                  <a:txBody>
                    <a:bodyPr/>
                    <a:lstStyle/>
                    <a:p>
                      <a:r>
                        <a:rPr lang="en-US" b="0" dirty="0">
                          <a:solidFill>
                            <a:schemeClr val="bg1"/>
                          </a:solidFill>
                        </a:rPr>
                        <a:t>Go-</a:t>
                      </a:r>
                      <a:r>
                        <a:rPr lang="en-US" b="0" dirty="0" err="1">
                          <a:solidFill>
                            <a:schemeClr val="bg1"/>
                          </a:solidFill>
                        </a:rPr>
                        <a:t>Joseon</a:t>
                      </a:r>
                      <a:endParaRPr lang="en-US" b="0" dirty="0">
                        <a:solidFill>
                          <a:schemeClr val="bg1"/>
                        </a:solidFill>
                      </a:endParaRPr>
                    </a:p>
                  </a:txBody>
                  <a:tcPr/>
                </a:tc>
                <a:extLst>
                  <a:ext uri="{0D108BD9-81ED-4DB2-BD59-A6C34878D82A}">
                    <a16:rowId xmlns:a16="http://schemas.microsoft.com/office/drawing/2014/main" val="10001"/>
                  </a:ext>
                </a:extLst>
              </a:tr>
              <a:tr h="624257">
                <a:tc>
                  <a:txBody>
                    <a:bodyPr/>
                    <a:lstStyle/>
                    <a:p>
                      <a:r>
                        <a:rPr lang="en-US" b="0" dirty="0">
                          <a:solidFill>
                            <a:schemeClr val="bg1"/>
                          </a:solidFill>
                        </a:rPr>
                        <a:t>1</a:t>
                      </a:r>
                      <a:r>
                        <a:rPr lang="en-US" b="0" baseline="30000" dirty="0">
                          <a:solidFill>
                            <a:schemeClr val="bg1"/>
                          </a:solidFill>
                        </a:rPr>
                        <a:t>st</a:t>
                      </a:r>
                      <a:r>
                        <a:rPr lang="en-US" b="0" dirty="0">
                          <a:solidFill>
                            <a:schemeClr val="bg1"/>
                          </a:solidFill>
                        </a:rPr>
                        <a:t> century B.C.</a:t>
                      </a:r>
                    </a:p>
                  </a:txBody>
                  <a:tcPr/>
                </a:tc>
                <a:tc>
                  <a:txBody>
                    <a:bodyPr/>
                    <a:lstStyle/>
                    <a:p>
                      <a:r>
                        <a:rPr lang="en-US" b="0" dirty="0">
                          <a:solidFill>
                            <a:schemeClr val="bg1"/>
                          </a:solidFill>
                        </a:rPr>
                        <a:t>Three kingdoms </a:t>
                      </a:r>
                    </a:p>
                    <a:p>
                      <a:r>
                        <a:rPr lang="en-US" b="0" dirty="0">
                          <a:solidFill>
                            <a:schemeClr val="bg1"/>
                          </a:solidFill>
                        </a:rPr>
                        <a:t>(</a:t>
                      </a:r>
                      <a:r>
                        <a:rPr lang="en-US" b="0" dirty="0" err="1">
                          <a:solidFill>
                            <a:schemeClr val="bg1"/>
                          </a:solidFill>
                        </a:rPr>
                        <a:t>Shilla</a:t>
                      </a:r>
                      <a:r>
                        <a:rPr lang="en-US" b="0" dirty="0">
                          <a:solidFill>
                            <a:schemeClr val="bg1"/>
                          </a:solidFill>
                        </a:rPr>
                        <a:t>, </a:t>
                      </a:r>
                      <a:r>
                        <a:rPr lang="en-US" b="0" dirty="0" err="1">
                          <a:solidFill>
                            <a:schemeClr val="bg1"/>
                          </a:solidFill>
                        </a:rPr>
                        <a:t>Baekje</a:t>
                      </a:r>
                      <a:r>
                        <a:rPr lang="en-US" b="0" dirty="0">
                          <a:solidFill>
                            <a:schemeClr val="bg1"/>
                          </a:solidFill>
                        </a:rPr>
                        <a:t> and </a:t>
                      </a:r>
                      <a:r>
                        <a:rPr lang="en-US" b="0" dirty="0" err="1">
                          <a:solidFill>
                            <a:schemeClr val="bg1"/>
                          </a:solidFill>
                        </a:rPr>
                        <a:t>Goguryeo</a:t>
                      </a:r>
                      <a:r>
                        <a:rPr lang="en-US" b="0" dirty="0">
                          <a:solidFill>
                            <a:schemeClr val="bg1"/>
                          </a:solidFill>
                        </a:rPr>
                        <a:t>)</a:t>
                      </a:r>
                    </a:p>
                  </a:txBody>
                  <a:tcPr/>
                </a:tc>
                <a:extLst>
                  <a:ext uri="{0D108BD9-81ED-4DB2-BD59-A6C34878D82A}">
                    <a16:rowId xmlns:a16="http://schemas.microsoft.com/office/drawing/2014/main" val="10002"/>
                  </a:ext>
                </a:extLst>
              </a:tr>
              <a:tr h="624257">
                <a:tc>
                  <a:txBody>
                    <a:bodyPr/>
                    <a:lstStyle/>
                    <a:p>
                      <a:r>
                        <a:rPr lang="en-US" b="0" dirty="0">
                          <a:solidFill>
                            <a:schemeClr val="bg1"/>
                          </a:solidFill>
                        </a:rPr>
                        <a:t>668 – 935</a:t>
                      </a:r>
                    </a:p>
                  </a:txBody>
                  <a:tcPr/>
                </a:tc>
                <a:tc>
                  <a:txBody>
                    <a:bodyPr/>
                    <a:lstStyle/>
                    <a:p>
                      <a:r>
                        <a:rPr lang="en-US" b="0" dirty="0">
                          <a:solidFill>
                            <a:schemeClr val="bg1"/>
                          </a:solidFill>
                        </a:rPr>
                        <a:t>Silla (south: 668-935)</a:t>
                      </a:r>
                    </a:p>
                    <a:p>
                      <a:r>
                        <a:rPr lang="en-US" b="0" dirty="0" err="1">
                          <a:solidFill>
                            <a:schemeClr val="bg1"/>
                          </a:solidFill>
                        </a:rPr>
                        <a:t>Balhae</a:t>
                      </a:r>
                      <a:r>
                        <a:rPr lang="en-US" b="0" baseline="0" dirty="0">
                          <a:solidFill>
                            <a:schemeClr val="bg1"/>
                          </a:solidFill>
                        </a:rPr>
                        <a:t> (north: 698-926)</a:t>
                      </a:r>
                      <a:endParaRPr lang="en-US" b="0" dirty="0">
                        <a:solidFill>
                          <a:schemeClr val="bg1"/>
                        </a:solidFill>
                      </a:endParaRPr>
                    </a:p>
                  </a:txBody>
                  <a:tcPr/>
                </a:tc>
                <a:extLst>
                  <a:ext uri="{0D108BD9-81ED-4DB2-BD59-A6C34878D82A}">
                    <a16:rowId xmlns:a16="http://schemas.microsoft.com/office/drawing/2014/main" val="10003"/>
                  </a:ext>
                </a:extLst>
              </a:tr>
              <a:tr h="458290">
                <a:tc>
                  <a:txBody>
                    <a:bodyPr/>
                    <a:lstStyle/>
                    <a:p>
                      <a:r>
                        <a:rPr lang="en-US" b="0" dirty="0">
                          <a:solidFill>
                            <a:schemeClr val="bg1"/>
                          </a:solidFill>
                        </a:rPr>
                        <a:t>935  - 1392</a:t>
                      </a:r>
                    </a:p>
                  </a:txBody>
                  <a:tcPr/>
                </a:tc>
                <a:tc>
                  <a:txBody>
                    <a:bodyPr/>
                    <a:lstStyle/>
                    <a:p>
                      <a:r>
                        <a:rPr lang="en-US" b="0" dirty="0" err="1">
                          <a:solidFill>
                            <a:schemeClr val="bg1"/>
                          </a:solidFill>
                        </a:rPr>
                        <a:t>Goryeo</a:t>
                      </a:r>
                      <a:r>
                        <a:rPr lang="en-US" b="0" dirty="0">
                          <a:solidFill>
                            <a:schemeClr val="bg1"/>
                          </a:solidFill>
                        </a:rPr>
                        <a:t> Dynasty</a:t>
                      </a:r>
                    </a:p>
                  </a:txBody>
                  <a:tcPr/>
                </a:tc>
                <a:extLst>
                  <a:ext uri="{0D108BD9-81ED-4DB2-BD59-A6C34878D82A}">
                    <a16:rowId xmlns:a16="http://schemas.microsoft.com/office/drawing/2014/main" val="10004"/>
                  </a:ext>
                </a:extLst>
              </a:tr>
              <a:tr h="458290">
                <a:tc>
                  <a:txBody>
                    <a:bodyPr/>
                    <a:lstStyle/>
                    <a:p>
                      <a:r>
                        <a:rPr lang="en-US" b="0" dirty="0">
                          <a:solidFill>
                            <a:schemeClr val="bg1"/>
                          </a:solidFill>
                        </a:rPr>
                        <a:t>1392 – 1910</a:t>
                      </a:r>
                    </a:p>
                  </a:txBody>
                  <a:tcPr/>
                </a:tc>
                <a:tc>
                  <a:txBody>
                    <a:bodyPr/>
                    <a:lstStyle/>
                    <a:p>
                      <a:r>
                        <a:rPr lang="en-US" b="0" dirty="0" err="1">
                          <a:solidFill>
                            <a:schemeClr val="bg1"/>
                          </a:solidFill>
                        </a:rPr>
                        <a:t>Joseon</a:t>
                      </a:r>
                      <a:r>
                        <a:rPr lang="en-US" b="0" dirty="0">
                          <a:solidFill>
                            <a:schemeClr val="bg1"/>
                          </a:solidFill>
                        </a:rPr>
                        <a:t> Dynasty</a:t>
                      </a:r>
                    </a:p>
                  </a:txBody>
                  <a:tcPr/>
                </a:tc>
                <a:extLst>
                  <a:ext uri="{0D108BD9-81ED-4DB2-BD59-A6C34878D82A}">
                    <a16:rowId xmlns:a16="http://schemas.microsoft.com/office/drawing/2014/main" val="10005"/>
                  </a:ext>
                </a:extLst>
              </a:tr>
              <a:tr h="458290">
                <a:tc>
                  <a:txBody>
                    <a:bodyPr/>
                    <a:lstStyle/>
                    <a:p>
                      <a:r>
                        <a:rPr lang="en-US" b="0" dirty="0">
                          <a:solidFill>
                            <a:schemeClr val="bg1"/>
                          </a:solidFill>
                        </a:rPr>
                        <a:t>1910 - 1945</a:t>
                      </a:r>
                    </a:p>
                  </a:txBody>
                  <a:tcPr/>
                </a:tc>
                <a:tc>
                  <a:txBody>
                    <a:bodyPr/>
                    <a:lstStyle/>
                    <a:p>
                      <a:r>
                        <a:rPr lang="en-US" b="0" dirty="0">
                          <a:solidFill>
                            <a:schemeClr val="bg1"/>
                          </a:solidFill>
                        </a:rPr>
                        <a:t>Japanese rule</a:t>
                      </a:r>
                    </a:p>
                  </a:txBody>
                  <a:tcPr/>
                </a:tc>
                <a:extLst>
                  <a:ext uri="{0D108BD9-81ED-4DB2-BD59-A6C34878D82A}">
                    <a16:rowId xmlns:a16="http://schemas.microsoft.com/office/drawing/2014/main" val="10006"/>
                  </a:ext>
                </a:extLst>
              </a:tr>
              <a:tr h="891796">
                <a:tc>
                  <a:txBody>
                    <a:bodyPr/>
                    <a:lstStyle/>
                    <a:p>
                      <a:r>
                        <a:rPr lang="en-US" b="0" dirty="0">
                          <a:solidFill>
                            <a:schemeClr val="bg1"/>
                          </a:solidFill>
                        </a:rPr>
                        <a:t>1948</a:t>
                      </a:r>
                    </a:p>
                  </a:txBody>
                  <a:tcPr/>
                </a:tc>
                <a:tc>
                  <a:txBody>
                    <a:bodyPr/>
                    <a:lstStyle/>
                    <a:p>
                      <a:r>
                        <a:rPr lang="en-US" b="0" dirty="0">
                          <a:solidFill>
                            <a:schemeClr val="bg1"/>
                          </a:solidFill>
                        </a:rPr>
                        <a:t>Established Republic of Korea in South, Democratic Peoples</a:t>
                      </a:r>
                      <a:r>
                        <a:rPr lang="en-US" b="0" baseline="0" dirty="0">
                          <a:solidFill>
                            <a:schemeClr val="bg1"/>
                          </a:solidFill>
                        </a:rPr>
                        <a:t> Republic in the North</a:t>
                      </a:r>
                      <a:endParaRPr lang="en-US" b="0" dirty="0">
                        <a:solidFill>
                          <a:schemeClr val="bg1"/>
                        </a:solidFill>
                      </a:endParaRPr>
                    </a:p>
                  </a:txBody>
                  <a:tcPr/>
                </a:tc>
                <a:extLst>
                  <a:ext uri="{0D108BD9-81ED-4DB2-BD59-A6C34878D82A}">
                    <a16:rowId xmlns:a16="http://schemas.microsoft.com/office/drawing/2014/main" val="10007"/>
                  </a:ext>
                </a:extLst>
              </a:tr>
              <a:tr h="458290">
                <a:tc>
                  <a:txBody>
                    <a:bodyPr/>
                    <a:lstStyle/>
                    <a:p>
                      <a:r>
                        <a:rPr lang="en-US" b="0" dirty="0">
                          <a:solidFill>
                            <a:schemeClr val="bg1"/>
                          </a:solidFill>
                        </a:rPr>
                        <a:t>1950-1953</a:t>
                      </a:r>
                    </a:p>
                  </a:txBody>
                  <a:tcPr/>
                </a:tc>
                <a:tc>
                  <a:txBody>
                    <a:bodyPr/>
                    <a:lstStyle/>
                    <a:p>
                      <a:r>
                        <a:rPr lang="en-US" b="0" dirty="0">
                          <a:solidFill>
                            <a:schemeClr val="bg1"/>
                          </a:solidFill>
                        </a:rPr>
                        <a:t>Korean</a:t>
                      </a:r>
                      <a:r>
                        <a:rPr lang="en-US" b="0" baseline="0" dirty="0">
                          <a:solidFill>
                            <a:schemeClr val="bg1"/>
                          </a:solidFill>
                        </a:rPr>
                        <a:t> war</a:t>
                      </a:r>
                      <a:endParaRPr lang="en-US" b="0" dirty="0">
                        <a:solidFill>
                          <a:schemeClr val="bg1"/>
                        </a:solidFill>
                      </a:endParaRPr>
                    </a:p>
                  </a:txBody>
                  <a:tcPr/>
                </a:tc>
                <a:extLst>
                  <a:ext uri="{0D108BD9-81ED-4DB2-BD59-A6C34878D82A}">
                    <a16:rowId xmlns:a16="http://schemas.microsoft.com/office/drawing/2014/main" val="10008"/>
                  </a:ext>
                </a:extLst>
              </a:tr>
              <a:tr h="458290">
                <a:tc>
                  <a:txBody>
                    <a:bodyPr/>
                    <a:lstStyle/>
                    <a:p>
                      <a:r>
                        <a:rPr lang="en-US" b="0" dirty="0">
                          <a:solidFill>
                            <a:schemeClr val="bg1"/>
                          </a:solidFill>
                        </a:rPr>
                        <a:t>1961</a:t>
                      </a:r>
                    </a:p>
                  </a:txBody>
                  <a:tcPr/>
                </a:tc>
                <a:tc>
                  <a:txBody>
                    <a:bodyPr/>
                    <a:lstStyle/>
                    <a:p>
                      <a:r>
                        <a:rPr lang="en-US" b="0" dirty="0">
                          <a:solidFill>
                            <a:schemeClr val="bg1"/>
                          </a:solidFill>
                        </a:rPr>
                        <a:t>Military coup</a:t>
                      </a:r>
                    </a:p>
                  </a:txBody>
                  <a:tcPr/>
                </a:tc>
                <a:extLst>
                  <a:ext uri="{0D108BD9-81ED-4DB2-BD59-A6C34878D82A}">
                    <a16:rowId xmlns:a16="http://schemas.microsoft.com/office/drawing/2014/main" val="10009"/>
                  </a:ext>
                </a:extLst>
              </a:tr>
              <a:tr h="458290">
                <a:tc>
                  <a:txBody>
                    <a:bodyPr/>
                    <a:lstStyle/>
                    <a:p>
                      <a:r>
                        <a:rPr lang="en-US" b="0" dirty="0">
                          <a:solidFill>
                            <a:schemeClr val="bg1"/>
                          </a:solidFill>
                        </a:rPr>
                        <a:t>1988</a:t>
                      </a:r>
                    </a:p>
                  </a:txBody>
                  <a:tcPr/>
                </a:tc>
                <a:tc>
                  <a:txBody>
                    <a:bodyPr/>
                    <a:lstStyle/>
                    <a:p>
                      <a:r>
                        <a:rPr lang="en-US" b="0" dirty="0">
                          <a:solidFill>
                            <a:schemeClr val="bg1"/>
                          </a:solidFill>
                        </a:rPr>
                        <a:t>Seoul Olympics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233336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0364" y="228600"/>
            <a:ext cx="3048000" cy="914400"/>
          </a:xfrm>
        </p:spPr>
        <p:txBody>
          <a:bodyPr/>
          <a:lstStyle/>
          <a:p>
            <a:pPr eaLnBrk="1" fontAlgn="auto" hangingPunct="1">
              <a:spcAft>
                <a:spcPts val="0"/>
              </a:spcAft>
              <a:defRPr/>
            </a:pPr>
            <a:r>
              <a:rPr lang="en-US" dirty="0">
                <a:solidFill>
                  <a:schemeClr val="tx2">
                    <a:satMod val="200000"/>
                  </a:schemeClr>
                </a:solidFill>
              </a:rPr>
              <a:t>Go-</a:t>
            </a:r>
            <a:r>
              <a:rPr lang="en-US" dirty="0" err="1">
                <a:solidFill>
                  <a:schemeClr val="tx2">
                    <a:satMod val="200000"/>
                  </a:schemeClr>
                </a:solidFill>
              </a:rPr>
              <a:t>Joseon</a:t>
            </a:r>
            <a:endParaRPr lang="en-US" dirty="0">
              <a:solidFill>
                <a:schemeClr val="tx2">
                  <a:satMod val="20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2559211"/>
              </p:ext>
            </p:extLst>
          </p:nvPr>
        </p:nvGraphicFramePr>
        <p:xfrm>
          <a:off x="4343400" y="381000"/>
          <a:ext cx="4595446" cy="5943602"/>
        </p:xfrm>
        <a:graphic>
          <a:graphicData uri="http://schemas.openxmlformats.org/drawingml/2006/table">
            <a:tbl>
              <a:tblPr firstRow="1" bandRow="1">
                <a:tableStyleId>{5C22544A-7EE6-4342-B048-85BDC9FD1C3A}</a:tableStyleId>
              </a:tblPr>
              <a:tblGrid>
                <a:gridCol w="1671071">
                  <a:extLst>
                    <a:ext uri="{9D8B030D-6E8A-4147-A177-3AD203B41FA5}">
                      <a16:colId xmlns:a16="http://schemas.microsoft.com/office/drawing/2014/main" val="20000"/>
                    </a:ext>
                  </a:extLst>
                </a:gridCol>
                <a:gridCol w="2924375">
                  <a:extLst>
                    <a:ext uri="{9D8B030D-6E8A-4147-A177-3AD203B41FA5}">
                      <a16:colId xmlns:a16="http://schemas.microsoft.com/office/drawing/2014/main" val="20001"/>
                    </a:ext>
                  </a:extLst>
                </a:gridCol>
              </a:tblGrid>
              <a:tr h="497929">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97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2333 B.C.</a:t>
                      </a:r>
                    </a:p>
                  </a:txBody>
                  <a:tcPr/>
                </a:tc>
                <a:tc>
                  <a:txBody>
                    <a:bodyPr/>
                    <a:lstStyle/>
                    <a:p>
                      <a:r>
                        <a:rPr lang="en-US" b="1" dirty="0"/>
                        <a:t>Go-</a:t>
                      </a:r>
                      <a:r>
                        <a:rPr lang="en-US" b="1" dirty="0" err="1"/>
                        <a:t>Joseon</a:t>
                      </a:r>
                      <a:endParaRPr lang="en-US" b="1" dirty="0"/>
                    </a:p>
                  </a:txBody>
                  <a:tcPr/>
                </a:tc>
                <a:extLst>
                  <a:ext uri="{0D108BD9-81ED-4DB2-BD59-A6C34878D82A}">
                    <a16:rowId xmlns:a16="http://schemas.microsoft.com/office/drawing/2014/main" val="10001"/>
                  </a:ext>
                </a:extLst>
              </a:tr>
              <a:tr h="653390">
                <a:tc>
                  <a:txBody>
                    <a:bodyPr/>
                    <a:lstStyle/>
                    <a:p>
                      <a:r>
                        <a:rPr lang="en-US" dirty="0">
                          <a:solidFill>
                            <a:schemeClr val="bg1">
                              <a:lumMod val="50000"/>
                              <a:lumOff val="50000"/>
                            </a:schemeClr>
                          </a:solidFill>
                        </a:rPr>
                        <a:t>1</a:t>
                      </a:r>
                      <a:r>
                        <a:rPr lang="en-US" baseline="30000" dirty="0">
                          <a:solidFill>
                            <a:schemeClr val="bg1">
                              <a:lumMod val="50000"/>
                              <a:lumOff val="50000"/>
                            </a:schemeClr>
                          </a:solidFill>
                        </a:rPr>
                        <a:t>st</a:t>
                      </a:r>
                      <a:r>
                        <a:rPr lang="en-US" dirty="0">
                          <a:solidFill>
                            <a:schemeClr val="bg1">
                              <a:lumMod val="50000"/>
                              <a:lumOff val="50000"/>
                            </a:schemeClr>
                          </a:solidFill>
                        </a:rPr>
                        <a:t> century B.C.</a:t>
                      </a:r>
                    </a:p>
                  </a:txBody>
                  <a:tcPr/>
                </a:tc>
                <a:tc>
                  <a:txBody>
                    <a:bodyPr/>
                    <a:lstStyle/>
                    <a:p>
                      <a:r>
                        <a:rPr lang="en-US" dirty="0">
                          <a:solidFill>
                            <a:schemeClr val="bg1">
                              <a:lumMod val="50000"/>
                              <a:lumOff val="50000"/>
                            </a:schemeClr>
                          </a:solidFill>
                        </a:rPr>
                        <a:t>Three kingdoms </a:t>
                      </a:r>
                    </a:p>
                    <a:p>
                      <a:r>
                        <a:rPr lang="en-US" dirty="0">
                          <a:solidFill>
                            <a:schemeClr val="bg1">
                              <a:lumMod val="50000"/>
                              <a:lumOff val="50000"/>
                            </a:schemeClr>
                          </a:solidFill>
                        </a:rPr>
                        <a:t>(</a:t>
                      </a:r>
                      <a:r>
                        <a:rPr lang="en-US" dirty="0" err="1">
                          <a:solidFill>
                            <a:schemeClr val="bg1">
                              <a:lumMod val="50000"/>
                              <a:lumOff val="50000"/>
                            </a:schemeClr>
                          </a:solidFill>
                        </a:rPr>
                        <a:t>Shilla</a:t>
                      </a:r>
                      <a:r>
                        <a:rPr lang="en-US" dirty="0">
                          <a:solidFill>
                            <a:schemeClr val="bg1">
                              <a:lumMod val="50000"/>
                              <a:lumOff val="50000"/>
                            </a:schemeClr>
                          </a:solidFill>
                        </a:rPr>
                        <a:t>, </a:t>
                      </a:r>
                      <a:r>
                        <a:rPr lang="en-US" dirty="0" err="1">
                          <a:solidFill>
                            <a:schemeClr val="bg1">
                              <a:lumMod val="50000"/>
                              <a:lumOff val="50000"/>
                            </a:schemeClr>
                          </a:solidFill>
                        </a:rPr>
                        <a:t>Baekje</a:t>
                      </a:r>
                      <a:r>
                        <a:rPr lang="en-US" dirty="0">
                          <a:solidFill>
                            <a:schemeClr val="bg1">
                              <a:lumMod val="50000"/>
                              <a:lumOff val="50000"/>
                            </a:schemeClr>
                          </a:solidFill>
                        </a:rPr>
                        <a:t> and </a:t>
                      </a:r>
                      <a:r>
                        <a:rPr lang="en-US" dirty="0" err="1">
                          <a:solidFill>
                            <a:schemeClr val="bg1">
                              <a:lumMod val="50000"/>
                              <a:lumOff val="50000"/>
                            </a:schemeClr>
                          </a:solidFill>
                        </a:rPr>
                        <a:t>Goguryeo</a:t>
                      </a:r>
                      <a:r>
                        <a:rPr lang="en-US" dirty="0">
                          <a:solidFill>
                            <a:schemeClr val="bg1">
                              <a:lumMod val="50000"/>
                              <a:lumOff val="50000"/>
                            </a:schemeClr>
                          </a:solidFill>
                        </a:rPr>
                        <a:t>)</a:t>
                      </a:r>
                    </a:p>
                  </a:txBody>
                  <a:tcPr/>
                </a:tc>
                <a:extLst>
                  <a:ext uri="{0D108BD9-81ED-4DB2-BD59-A6C34878D82A}">
                    <a16:rowId xmlns:a16="http://schemas.microsoft.com/office/drawing/2014/main" val="10002"/>
                  </a:ext>
                </a:extLst>
              </a:tr>
              <a:tr h="653390">
                <a:tc>
                  <a:txBody>
                    <a:bodyPr/>
                    <a:lstStyle/>
                    <a:p>
                      <a:r>
                        <a:rPr lang="en-US" dirty="0">
                          <a:solidFill>
                            <a:schemeClr val="bg1">
                              <a:lumMod val="50000"/>
                              <a:lumOff val="50000"/>
                            </a:schemeClr>
                          </a:solidFill>
                        </a:rPr>
                        <a:t>668 – 935 A.D.</a:t>
                      </a:r>
                    </a:p>
                  </a:txBody>
                  <a:tcPr/>
                </a:tc>
                <a:tc>
                  <a:txBody>
                    <a:bodyPr/>
                    <a:lstStyle/>
                    <a:p>
                      <a:r>
                        <a:rPr lang="en-US" dirty="0">
                          <a:solidFill>
                            <a:schemeClr val="bg1">
                              <a:lumMod val="50000"/>
                              <a:lumOff val="50000"/>
                            </a:schemeClr>
                          </a:solidFill>
                        </a:rPr>
                        <a:t>Silla (south: 668-935)</a:t>
                      </a:r>
                    </a:p>
                    <a:p>
                      <a:r>
                        <a:rPr lang="en-US" dirty="0" err="1">
                          <a:solidFill>
                            <a:schemeClr val="bg1">
                              <a:lumMod val="50000"/>
                              <a:lumOff val="50000"/>
                            </a:schemeClr>
                          </a:solidFill>
                        </a:rPr>
                        <a:t>Balhae</a:t>
                      </a:r>
                      <a:r>
                        <a:rPr lang="en-US" baseline="0" dirty="0">
                          <a:solidFill>
                            <a:schemeClr val="bg1">
                              <a:lumMod val="50000"/>
                              <a:lumOff val="50000"/>
                            </a:schemeClr>
                          </a:solidFill>
                        </a:rPr>
                        <a:t> (north: 698-926)</a:t>
                      </a:r>
                      <a:endParaRPr lang="en-US" dirty="0">
                        <a:solidFill>
                          <a:schemeClr val="bg1">
                            <a:lumMod val="50000"/>
                            <a:lumOff val="50000"/>
                          </a:schemeClr>
                        </a:solidFill>
                      </a:endParaRPr>
                    </a:p>
                  </a:txBody>
                  <a:tcPr/>
                </a:tc>
                <a:extLst>
                  <a:ext uri="{0D108BD9-81ED-4DB2-BD59-A6C34878D82A}">
                    <a16:rowId xmlns:a16="http://schemas.microsoft.com/office/drawing/2014/main" val="10003"/>
                  </a:ext>
                </a:extLst>
              </a:tr>
              <a:tr h="497929">
                <a:tc>
                  <a:txBody>
                    <a:bodyPr/>
                    <a:lstStyle/>
                    <a:p>
                      <a:r>
                        <a:rPr lang="en-US" dirty="0">
                          <a:solidFill>
                            <a:schemeClr val="bg1">
                              <a:lumMod val="50000"/>
                              <a:lumOff val="50000"/>
                            </a:schemeClr>
                          </a:solidFill>
                        </a:rPr>
                        <a:t>935  - 1392</a:t>
                      </a:r>
                    </a:p>
                  </a:txBody>
                  <a:tcPr/>
                </a:tc>
                <a:tc>
                  <a:txBody>
                    <a:bodyPr/>
                    <a:lstStyle/>
                    <a:p>
                      <a:r>
                        <a:rPr lang="en-US" dirty="0" err="1">
                          <a:solidFill>
                            <a:schemeClr val="bg1">
                              <a:lumMod val="50000"/>
                              <a:lumOff val="50000"/>
                            </a:schemeClr>
                          </a:solidFill>
                        </a:rPr>
                        <a:t>Goryeo</a:t>
                      </a:r>
                      <a:r>
                        <a:rPr lang="en-US" dirty="0">
                          <a:solidFill>
                            <a:schemeClr val="bg1">
                              <a:lumMod val="50000"/>
                              <a:lumOff val="50000"/>
                            </a:schemeClr>
                          </a:solidFill>
                        </a:rPr>
                        <a:t> Dynasty</a:t>
                      </a:r>
                    </a:p>
                  </a:txBody>
                  <a:tcPr/>
                </a:tc>
                <a:extLst>
                  <a:ext uri="{0D108BD9-81ED-4DB2-BD59-A6C34878D82A}">
                    <a16:rowId xmlns:a16="http://schemas.microsoft.com/office/drawing/2014/main" val="10004"/>
                  </a:ext>
                </a:extLst>
              </a:tr>
              <a:tr h="497929">
                <a:tc>
                  <a:txBody>
                    <a:bodyPr/>
                    <a:lstStyle/>
                    <a:p>
                      <a:r>
                        <a:rPr lang="en-US" dirty="0">
                          <a:solidFill>
                            <a:schemeClr val="bg1">
                              <a:lumMod val="50000"/>
                              <a:lumOff val="50000"/>
                            </a:schemeClr>
                          </a:solidFill>
                        </a:rPr>
                        <a:t>1392 – 1910</a:t>
                      </a:r>
                    </a:p>
                  </a:txBody>
                  <a:tcPr/>
                </a:tc>
                <a:tc>
                  <a:txBody>
                    <a:bodyPr/>
                    <a:lstStyle/>
                    <a:p>
                      <a:r>
                        <a:rPr lang="en-US" dirty="0" err="1">
                          <a:solidFill>
                            <a:schemeClr val="bg1">
                              <a:lumMod val="50000"/>
                              <a:lumOff val="50000"/>
                            </a:schemeClr>
                          </a:solidFill>
                        </a:rPr>
                        <a:t>Joseon</a:t>
                      </a:r>
                      <a:r>
                        <a:rPr lang="en-US" dirty="0">
                          <a:solidFill>
                            <a:schemeClr val="bg1">
                              <a:lumMod val="50000"/>
                              <a:lumOff val="50000"/>
                            </a:schemeClr>
                          </a:solidFill>
                        </a:rPr>
                        <a:t> Dynasty</a:t>
                      </a:r>
                    </a:p>
                  </a:txBody>
                  <a:tcPr/>
                </a:tc>
                <a:extLst>
                  <a:ext uri="{0D108BD9-81ED-4DB2-BD59-A6C34878D82A}">
                    <a16:rowId xmlns:a16="http://schemas.microsoft.com/office/drawing/2014/main" val="10005"/>
                  </a:ext>
                </a:extLst>
              </a:tr>
              <a:tr h="497929">
                <a:tc>
                  <a:txBody>
                    <a:bodyPr/>
                    <a:lstStyle/>
                    <a:p>
                      <a:r>
                        <a:rPr lang="en-US" dirty="0">
                          <a:solidFill>
                            <a:schemeClr val="bg1">
                              <a:lumMod val="50000"/>
                              <a:lumOff val="50000"/>
                            </a:schemeClr>
                          </a:solidFill>
                        </a:rPr>
                        <a:t>1910 - 1945</a:t>
                      </a:r>
                    </a:p>
                  </a:txBody>
                  <a:tcPr/>
                </a:tc>
                <a:tc>
                  <a:txBody>
                    <a:bodyPr/>
                    <a:lstStyle/>
                    <a:p>
                      <a:r>
                        <a:rPr lang="en-US" dirty="0">
                          <a:solidFill>
                            <a:schemeClr val="bg1">
                              <a:lumMod val="50000"/>
                              <a:lumOff val="50000"/>
                            </a:schemeClr>
                          </a:solidFill>
                        </a:rPr>
                        <a:t>Japanese rule</a:t>
                      </a:r>
                    </a:p>
                  </a:txBody>
                  <a:tcPr/>
                </a:tc>
                <a:extLst>
                  <a:ext uri="{0D108BD9-81ED-4DB2-BD59-A6C34878D82A}">
                    <a16:rowId xmlns:a16="http://schemas.microsoft.com/office/drawing/2014/main" val="10006"/>
                  </a:ext>
                </a:extLst>
              </a:tr>
              <a:tr h="653390">
                <a:tc>
                  <a:txBody>
                    <a:bodyPr/>
                    <a:lstStyle/>
                    <a:p>
                      <a:r>
                        <a:rPr lang="en-US" dirty="0">
                          <a:solidFill>
                            <a:schemeClr val="bg1">
                              <a:lumMod val="50000"/>
                              <a:lumOff val="50000"/>
                            </a:schemeClr>
                          </a:solidFill>
                        </a:rPr>
                        <a:t>1948</a:t>
                      </a:r>
                    </a:p>
                  </a:txBody>
                  <a:tcPr/>
                </a:tc>
                <a:tc>
                  <a:txBody>
                    <a:bodyPr/>
                    <a:lstStyle/>
                    <a:p>
                      <a:r>
                        <a:rPr lang="en-US" dirty="0">
                          <a:solidFill>
                            <a:schemeClr val="bg1">
                              <a:lumMod val="50000"/>
                              <a:lumOff val="50000"/>
                            </a:schemeClr>
                          </a:solidFill>
                        </a:rPr>
                        <a:t>Established Republic of Korea in South</a:t>
                      </a:r>
                    </a:p>
                  </a:txBody>
                  <a:tcPr/>
                </a:tc>
                <a:extLst>
                  <a:ext uri="{0D108BD9-81ED-4DB2-BD59-A6C34878D82A}">
                    <a16:rowId xmlns:a16="http://schemas.microsoft.com/office/drawing/2014/main" val="10007"/>
                  </a:ext>
                </a:extLst>
              </a:tr>
              <a:tr h="497929">
                <a:tc>
                  <a:txBody>
                    <a:bodyPr/>
                    <a:lstStyle/>
                    <a:p>
                      <a:r>
                        <a:rPr lang="en-US" dirty="0">
                          <a:solidFill>
                            <a:schemeClr val="bg1">
                              <a:lumMod val="50000"/>
                              <a:lumOff val="50000"/>
                            </a:schemeClr>
                          </a:solidFill>
                        </a:rPr>
                        <a:t>1950-1953</a:t>
                      </a:r>
                    </a:p>
                  </a:txBody>
                  <a:tcPr/>
                </a:tc>
                <a:tc>
                  <a:txBody>
                    <a:bodyPr/>
                    <a:lstStyle/>
                    <a:p>
                      <a:r>
                        <a:rPr lang="en-US" dirty="0">
                          <a:solidFill>
                            <a:schemeClr val="bg1">
                              <a:lumMod val="50000"/>
                              <a:lumOff val="50000"/>
                            </a:schemeClr>
                          </a:solidFill>
                        </a:rPr>
                        <a:t>Korean</a:t>
                      </a:r>
                      <a:r>
                        <a:rPr lang="en-US" baseline="0" dirty="0">
                          <a:solidFill>
                            <a:schemeClr val="bg1">
                              <a:lumMod val="50000"/>
                              <a:lumOff val="50000"/>
                            </a:schemeClr>
                          </a:solidFill>
                        </a:rPr>
                        <a:t> war</a:t>
                      </a:r>
                      <a:endParaRPr lang="en-US" dirty="0">
                        <a:solidFill>
                          <a:schemeClr val="bg1">
                            <a:lumMod val="50000"/>
                            <a:lumOff val="50000"/>
                          </a:schemeClr>
                        </a:solidFill>
                      </a:endParaRPr>
                    </a:p>
                  </a:txBody>
                  <a:tcPr/>
                </a:tc>
                <a:extLst>
                  <a:ext uri="{0D108BD9-81ED-4DB2-BD59-A6C34878D82A}">
                    <a16:rowId xmlns:a16="http://schemas.microsoft.com/office/drawing/2014/main" val="10008"/>
                  </a:ext>
                </a:extLst>
              </a:tr>
              <a:tr h="497929">
                <a:tc>
                  <a:txBody>
                    <a:bodyPr/>
                    <a:lstStyle/>
                    <a:p>
                      <a:r>
                        <a:rPr lang="en-US" dirty="0">
                          <a:solidFill>
                            <a:schemeClr val="bg1">
                              <a:lumMod val="50000"/>
                              <a:lumOff val="50000"/>
                            </a:schemeClr>
                          </a:solidFill>
                        </a:rPr>
                        <a:t>1961</a:t>
                      </a:r>
                    </a:p>
                  </a:txBody>
                  <a:tcPr/>
                </a:tc>
                <a:tc>
                  <a:txBody>
                    <a:bodyPr/>
                    <a:lstStyle/>
                    <a:p>
                      <a:r>
                        <a:rPr lang="en-US" dirty="0">
                          <a:solidFill>
                            <a:schemeClr val="bg1">
                              <a:lumMod val="50000"/>
                              <a:lumOff val="50000"/>
                            </a:schemeClr>
                          </a:solidFill>
                        </a:rPr>
                        <a:t>Military coup</a:t>
                      </a:r>
                    </a:p>
                  </a:txBody>
                  <a:tcPr/>
                </a:tc>
                <a:extLst>
                  <a:ext uri="{0D108BD9-81ED-4DB2-BD59-A6C34878D82A}">
                    <a16:rowId xmlns:a16="http://schemas.microsoft.com/office/drawing/2014/main" val="10009"/>
                  </a:ext>
                </a:extLst>
              </a:tr>
              <a:tr h="497929">
                <a:tc>
                  <a:txBody>
                    <a:bodyPr/>
                    <a:lstStyle/>
                    <a:p>
                      <a:r>
                        <a:rPr lang="en-US" dirty="0">
                          <a:solidFill>
                            <a:schemeClr val="bg1">
                              <a:lumMod val="50000"/>
                              <a:lumOff val="50000"/>
                            </a:schemeClr>
                          </a:solidFill>
                        </a:rPr>
                        <a:t>1998</a:t>
                      </a:r>
                    </a:p>
                  </a:txBody>
                  <a:tcPr/>
                </a:tc>
                <a:tc>
                  <a:txBody>
                    <a:bodyPr/>
                    <a:lstStyle/>
                    <a:p>
                      <a:r>
                        <a:rPr lang="en-US" dirty="0">
                          <a:solidFill>
                            <a:schemeClr val="bg1">
                              <a:lumMod val="50000"/>
                              <a:lumOff val="50000"/>
                            </a:schemeClr>
                          </a:solidFill>
                        </a:rPr>
                        <a:t>Seoul Olympic Game</a:t>
                      </a:r>
                    </a:p>
                  </a:txBody>
                  <a:tcPr/>
                </a:tc>
                <a:extLst>
                  <a:ext uri="{0D108BD9-81ED-4DB2-BD59-A6C34878D82A}">
                    <a16:rowId xmlns:a16="http://schemas.microsoft.com/office/drawing/2014/main" val="10010"/>
                  </a:ext>
                </a:extLst>
              </a:tr>
            </a:tbl>
          </a:graphicData>
        </a:graphic>
      </p:graphicFrame>
      <p:sp>
        <p:nvSpPr>
          <p:cNvPr id="20522" name="Text Placeholder 6"/>
          <p:cNvSpPr>
            <a:spLocks noGrp="1"/>
          </p:cNvSpPr>
          <p:nvPr>
            <p:ph type="body" idx="4294967295"/>
          </p:nvPr>
        </p:nvSpPr>
        <p:spPr>
          <a:xfrm>
            <a:off x="213733" y="1198216"/>
            <a:ext cx="3909646" cy="1968500"/>
          </a:xfrm>
        </p:spPr>
        <p:txBody>
          <a:bodyPr/>
          <a:lstStyle/>
          <a:p>
            <a:pPr eaLnBrk="1" hangingPunct="1"/>
            <a:r>
              <a:rPr lang="en-US" sz="2800" dirty="0"/>
              <a:t>King Dan-gun established  Go-Joseon in 2333 B.C.</a:t>
            </a:r>
            <a:endParaRPr lang="en-US" dirty="0"/>
          </a:p>
        </p:txBody>
      </p:sp>
      <p:pic>
        <p:nvPicPr>
          <p:cNvPr id="2050" name="Picture 2" descr="http://cfile208.uf.daum.net/image/1326F50E4BB2C3C744DC66"/>
          <p:cNvPicPr>
            <a:picLocks noChangeAspect="1" noChangeArrowheads="1"/>
          </p:cNvPicPr>
          <p:nvPr/>
        </p:nvPicPr>
        <p:blipFill rotWithShape="1">
          <a:blip r:embed="rId3">
            <a:extLst>
              <a:ext uri="{28A0092B-C50C-407E-A947-70E740481C1C}">
                <a14:useLocalDpi xmlns:a14="http://schemas.microsoft.com/office/drawing/2010/main" val="0"/>
              </a:ext>
            </a:extLst>
          </a:blip>
          <a:srcRect l="8905"/>
          <a:stretch/>
        </p:blipFill>
        <p:spPr bwMode="auto">
          <a:xfrm>
            <a:off x="381000" y="3244137"/>
            <a:ext cx="3336559" cy="30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343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276600" cy="1219200"/>
          </a:xfrm>
        </p:spPr>
        <p:txBody>
          <a:bodyPr/>
          <a:lstStyle/>
          <a:p>
            <a:pPr eaLnBrk="1" fontAlgn="auto" hangingPunct="1">
              <a:spcAft>
                <a:spcPts val="0"/>
              </a:spcAft>
              <a:defRPr/>
            </a:pPr>
            <a:r>
              <a:rPr lang="en-US" sz="3800" dirty="0">
                <a:solidFill>
                  <a:schemeClr val="tx2">
                    <a:satMod val="200000"/>
                  </a:schemeClr>
                </a:solidFill>
              </a:rPr>
              <a:t>Three Kingdoms to </a:t>
            </a:r>
            <a:r>
              <a:rPr lang="en-US" sz="3800" dirty="0" err="1">
                <a:solidFill>
                  <a:schemeClr val="tx2">
                    <a:satMod val="200000"/>
                  </a:schemeClr>
                </a:solidFill>
              </a:rPr>
              <a:t>Goryeo</a:t>
            </a:r>
            <a:endParaRPr lang="en-US" sz="3800" dirty="0">
              <a:solidFill>
                <a:schemeClr val="tx2">
                  <a:satMod val="20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6224286"/>
              </p:ext>
            </p:extLst>
          </p:nvPr>
        </p:nvGraphicFramePr>
        <p:xfrm>
          <a:off x="3886200" y="609600"/>
          <a:ext cx="4953000" cy="2787321"/>
        </p:xfrm>
        <a:graphic>
          <a:graphicData uri="http://schemas.openxmlformats.org/drawingml/2006/table">
            <a:tbl>
              <a:tblPr firstRow="1" bandRow="1">
                <a:tableStyleId>{5C22544A-7EE6-4342-B048-85BDC9FD1C3A}</a:tableStyleId>
              </a:tblPr>
              <a:tblGrid>
                <a:gridCol w="1801091">
                  <a:extLst>
                    <a:ext uri="{9D8B030D-6E8A-4147-A177-3AD203B41FA5}">
                      <a16:colId xmlns:a16="http://schemas.microsoft.com/office/drawing/2014/main" val="20000"/>
                    </a:ext>
                  </a:extLst>
                </a:gridCol>
                <a:gridCol w="3151909">
                  <a:extLst>
                    <a:ext uri="{9D8B030D-6E8A-4147-A177-3AD203B41FA5}">
                      <a16:colId xmlns:a16="http://schemas.microsoft.com/office/drawing/2014/main" val="20001"/>
                    </a:ext>
                  </a:extLst>
                </a:gridCol>
              </a:tblGrid>
              <a:tr h="493293">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93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schemeClr>
                          </a:solidFill>
                        </a:rPr>
                        <a:t>10</a:t>
                      </a:r>
                      <a:r>
                        <a:rPr lang="en-US" b="0" baseline="30000" dirty="0">
                          <a:solidFill>
                            <a:schemeClr val="tx1">
                              <a:lumMod val="65000"/>
                            </a:schemeClr>
                          </a:solidFill>
                        </a:rPr>
                        <a:t>th</a:t>
                      </a:r>
                      <a:r>
                        <a:rPr lang="en-US" b="0" dirty="0">
                          <a:solidFill>
                            <a:schemeClr val="tx1">
                              <a:lumMod val="65000"/>
                            </a:schemeClr>
                          </a:solidFill>
                        </a:rPr>
                        <a:t> century B.C.</a:t>
                      </a:r>
                    </a:p>
                  </a:txBody>
                  <a:tcPr/>
                </a:tc>
                <a:tc>
                  <a:txBody>
                    <a:bodyPr/>
                    <a:lstStyle/>
                    <a:p>
                      <a:r>
                        <a:rPr lang="en-US" b="0" dirty="0">
                          <a:solidFill>
                            <a:schemeClr val="tx1">
                              <a:lumMod val="65000"/>
                            </a:schemeClr>
                          </a:solidFill>
                        </a:rPr>
                        <a:t>Go-</a:t>
                      </a:r>
                      <a:r>
                        <a:rPr lang="en-US" b="0" dirty="0" err="1">
                          <a:solidFill>
                            <a:schemeClr val="tx1">
                              <a:lumMod val="65000"/>
                            </a:schemeClr>
                          </a:solidFill>
                        </a:rPr>
                        <a:t>Joseon</a:t>
                      </a:r>
                      <a:endParaRPr lang="en-US" b="0" dirty="0">
                        <a:solidFill>
                          <a:schemeClr val="tx1">
                            <a:lumMod val="65000"/>
                          </a:schemeClr>
                        </a:solidFill>
                      </a:endParaRPr>
                    </a:p>
                  </a:txBody>
                  <a:tcPr/>
                </a:tc>
                <a:extLst>
                  <a:ext uri="{0D108BD9-81ED-4DB2-BD59-A6C34878D82A}">
                    <a16:rowId xmlns:a16="http://schemas.microsoft.com/office/drawing/2014/main" val="10001"/>
                  </a:ext>
                </a:extLst>
              </a:tr>
              <a:tr h="653721">
                <a:tc>
                  <a:txBody>
                    <a:bodyPr/>
                    <a:lstStyle/>
                    <a:p>
                      <a:r>
                        <a:rPr lang="en-US" b="1" dirty="0">
                          <a:solidFill>
                            <a:schemeClr val="bg1"/>
                          </a:solidFill>
                        </a:rPr>
                        <a:t>1</a:t>
                      </a:r>
                      <a:r>
                        <a:rPr lang="en-US" b="1" baseline="30000" dirty="0">
                          <a:solidFill>
                            <a:schemeClr val="bg1"/>
                          </a:solidFill>
                        </a:rPr>
                        <a:t>st</a:t>
                      </a:r>
                      <a:r>
                        <a:rPr lang="en-US" b="1" dirty="0">
                          <a:solidFill>
                            <a:schemeClr val="bg1"/>
                          </a:solidFill>
                        </a:rPr>
                        <a:t> century B.C.</a:t>
                      </a:r>
                    </a:p>
                  </a:txBody>
                  <a:tcPr/>
                </a:tc>
                <a:tc>
                  <a:txBody>
                    <a:bodyPr/>
                    <a:lstStyle/>
                    <a:p>
                      <a:r>
                        <a:rPr lang="en-US" b="1" dirty="0">
                          <a:solidFill>
                            <a:schemeClr val="bg1"/>
                          </a:solidFill>
                        </a:rPr>
                        <a:t>Three kingdoms </a:t>
                      </a:r>
                    </a:p>
                    <a:p>
                      <a:r>
                        <a:rPr lang="en-US" b="1" dirty="0">
                          <a:solidFill>
                            <a:schemeClr val="bg1"/>
                          </a:solidFill>
                        </a:rPr>
                        <a:t>(Silla, </a:t>
                      </a:r>
                      <a:r>
                        <a:rPr lang="en-US" b="1" dirty="0" err="1">
                          <a:solidFill>
                            <a:schemeClr val="bg1"/>
                          </a:solidFill>
                        </a:rPr>
                        <a:t>Baekje</a:t>
                      </a:r>
                      <a:r>
                        <a:rPr lang="en-US" b="1" dirty="0">
                          <a:solidFill>
                            <a:schemeClr val="bg1"/>
                          </a:solidFill>
                        </a:rPr>
                        <a:t> and </a:t>
                      </a:r>
                      <a:r>
                        <a:rPr lang="en-US" b="1" dirty="0" err="1">
                          <a:solidFill>
                            <a:schemeClr val="bg1"/>
                          </a:solidFill>
                        </a:rPr>
                        <a:t>Goguryeo</a:t>
                      </a:r>
                      <a:r>
                        <a:rPr lang="en-US" b="1" dirty="0">
                          <a:solidFill>
                            <a:schemeClr val="bg1"/>
                          </a:solidFill>
                        </a:rPr>
                        <a:t>)</a:t>
                      </a:r>
                    </a:p>
                  </a:txBody>
                  <a:tcPr/>
                </a:tc>
                <a:extLst>
                  <a:ext uri="{0D108BD9-81ED-4DB2-BD59-A6C34878D82A}">
                    <a16:rowId xmlns:a16="http://schemas.microsoft.com/office/drawing/2014/main" val="10002"/>
                  </a:ext>
                </a:extLst>
              </a:tr>
              <a:tr h="653721">
                <a:tc>
                  <a:txBody>
                    <a:bodyPr/>
                    <a:lstStyle/>
                    <a:p>
                      <a:r>
                        <a:rPr lang="en-US" b="1" dirty="0"/>
                        <a:t>668 – 935 A.D.</a:t>
                      </a:r>
                    </a:p>
                  </a:txBody>
                  <a:tcPr/>
                </a:tc>
                <a:tc>
                  <a:txBody>
                    <a:bodyPr/>
                    <a:lstStyle/>
                    <a:p>
                      <a:r>
                        <a:rPr lang="en-US" b="1" dirty="0" err="1"/>
                        <a:t>Shilla</a:t>
                      </a:r>
                      <a:r>
                        <a:rPr lang="en-US" b="1" dirty="0"/>
                        <a:t> (south: 668-935)</a:t>
                      </a:r>
                    </a:p>
                    <a:p>
                      <a:r>
                        <a:rPr lang="en-US" b="1" dirty="0" err="1"/>
                        <a:t>Balhae</a:t>
                      </a:r>
                      <a:r>
                        <a:rPr lang="en-US" b="1" baseline="0" dirty="0"/>
                        <a:t> (north: 698-926)</a:t>
                      </a:r>
                      <a:endParaRPr lang="en-US" b="1" dirty="0"/>
                    </a:p>
                  </a:txBody>
                  <a:tcPr/>
                </a:tc>
                <a:extLst>
                  <a:ext uri="{0D108BD9-81ED-4DB2-BD59-A6C34878D82A}">
                    <a16:rowId xmlns:a16="http://schemas.microsoft.com/office/drawing/2014/main" val="10003"/>
                  </a:ext>
                </a:extLst>
              </a:tr>
              <a:tr h="493293">
                <a:tc>
                  <a:txBody>
                    <a:bodyPr/>
                    <a:lstStyle/>
                    <a:p>
                      <a:r>
                        <a:rPr lang="en-US" b="1" dirty="0"/>
                        <a:t>935  - 1392</a:t>
                      </a:r>
                    </a:p>
                  </a:txBody>
                  <a:tcPr/>
                </a:tc>
                <a:tc>
                  <a:txBody>
                    <a:bodyPr/>
                    <a:lstStyle/>
                    <a:p>
                      <a:r>
                        <a:rPr lang="en-US" b="1" dirty="0" err="1"/>
                        <a:t>Goryeo</a:t>
                      </a:r>
                      <a:r>
                        <a:rPr lang="en-US" b="1" dirty="0"/>
                        <a:t> Dynasty</a:t>
                      </a:r>
                    </a:p>
                  </a:txBody>
                  <a:tcPr/>
                </a:tc>
                <a:extLst>
                  <a:ext uri="{0D108BD9-81ED-4DB2-BD59-A6C34878D82A}">
                    <a16:rowId xmlns:a16="http://schemas.microsoft.com/office/drawing/2014/main" val="10004"/>
                  </a:ext>
                </a:extLst>
              </a:tr>
            </a:tbl>
          </a:graphicData>
        </a:graphic>
      </p:graphicFrame>
      <p:sp>
        <p:nvSpPr>
          <p:cNvPr id="21534" name="Text Placeholder 10"/>
          <p:cNvSpPr>
            <a:spLocks noGrp="1"/>
          </p:cNvSpPr>
          <p:nvPr>
            <p:ph type="body" idx="4294967295"/>
          </p:nvPr>
        </p:nvSpPr>
        <p:spPr>
          <a:xfrm>
            <a:off x="58579" y="1676400"/>
            <a:ext cx="3581400" cy="2209800"/>
          </a:xfrm>
        </p:spPr>
        <p:txBody>
          <a:bodyPr/>
          <a:lstStyle/>
          <a:p>
            <a:pPr eaLnBrk="1" hangingPunct="1"/>
            <a:r>
              <a:rPr lang="en-US" sz="2500" dirty="0"/>
              <a:t>Buddhism became national religion.</a:t>
            </a:r>
          </a:p>
          <a:p>
            <a:pPr eaLnBrk="1" hangingPunct="1"/>
            <a:r>
              <a:rPr lang="en-US" sz="2500" dirty="0"/>
              <a:t>Arts and culture flourished during Silla Dynasty.</a:t>
            </a:r>
          </a:p>
        </p:txBody>
      </p:sp>
      <p:pic>
        <p:nvPicPr>
          <p:cNvPr id="21527" name="Picture 4" descr="http://photoimg.search.daum-img.net/qna-bin/image.php?Ni9xbmEvMjAwNi8wNS8xNzAxL2ltZ18yZjRIdl8wVzlkU18xLmpwZw=="/>
          <p:cNvPicPr>
            <a:picLocks noChangeAspect="1" noChangeArrowheads="1"/>
          </p:cNvPicPr>
          <p:nvPr/>
        </p:nvPicPr>
        <p:blipFill>
          <a:blip r:embed="rId3" cstate="print"/>
          <a:srcRect l="2907" t="50400" r="68802"/>
          <a:stretch>
            <a:fillRect/>
          </a:stretch>
        </p:blipFill>
        <p:spPr bwMode="auto">
          <a:xfrm>
            <a:off x="3694907" y="4045488"/>
            <a:ext cx="2438400" cy="2743200"/>
          </a:xfrm>
          <a:prstGeom prst="rect">
            <a:avLst/>
          </a:prstGeom>
          <a:noFill/>
          <a:ln w="9525">
            <a:solidFill>
              <a:schemeClr val="bg2"/>
            </a:solidFill>
            <a:miter lim="800000"/>
            <a:headEnd/>
            <a:tailEnd/>
          </a:ln>
        </p:spPr>
      </p:pic>
      <p:sp>
        <p:nvSpPr>
          <p:cNvPr id="21528" name="TextBox 7"/>
          <p:cNvSpPr txBox="1">
            <a:spLocks noChangeArrowheads="1"/>
          </p:cNvSpPr>
          <p:nvPr/>
        </p:nvSpPr>
        <p:spPr bwMode="auto">
          <a:xfrm>
            <a:off x="4837906" y="5571402"/>
            <a:ext cx="575799" cy="369332"/>
          </a:xfrm>
          <a:prstGeom prst="rect">
            <a:avLst/>
          </a:prstGeom>
          <a:noFill/>
          <a:ln w="9525">
            <a:noFill/>
            <a:miter lim="800000"/>
            <a:headEnd/>
            <a:tailEnd/>
          </a:ln>
        </p:spPr>
        <p:txBody>
          <a:bodyPr wrap="none">
            <a:spAutoFit/>
          </a:bodyPr>
          <a:lstStyle/>
          <a:p>
            <a:r>
              <a:rPr lang="en-US" b="1" dirty="0">
                <a:latin typeface="Calibri" pitchFamily="34" charset="0"/>
              </a:rPr>
              <a:t>Silla</a:t>
            </a:r>
          </a:p>
        </p:txBody>
      </p:sp>
      <p:sp>
        <p:nvSpPr>
          <p:cNvPr id="10" name="TextBox 9"/>
          <p:cNvSpPr txBox="1"/>
          <p:nvPr/>
        </p:nvSpPr>
        <p:spPr>
          <a:xfrm>
            <a:off x="5257800" y="5105400"/>
            <a:ext cx="914400" cy="369888"/>
          </a:xfrm>
          <a:prstGeom prst="rect">
            <a:avLst/>
          </a:prstGeom>
          <a:solidFill>
            <a:schemeClr val="accent6">
              <a:lumMod val="20000"/>
              <a:lumOff val="80000"/>
            </a:schemeClr>
          </a:solidFill>
          <a:ln>
            <a:solidFill>
              <a:schemeClr val="accent6">
                <a:lumMod val="20000"/>
                <a:lumOff val="80000"/>
              </a:schemeClr>
            </a:solidFill>
          </a:ln>
        </p:spPr>
        <p:txBody>
          <a:bodyPr>
            <a:spAutoFit/>
          </a:bodyPr>
          <a:lstStyle/>
          <a:p>
            <a:pPr fontAlgn="auto">
              <a:spcBef>
                <a:spcPts val="0"/>
              </a:spcBef>
              <a:spcAft>
                <a:spcPts val="0"/>
              </a:spcAft>
              <a:defRPr/>
            </a:pPr>
            <a:r>
              <a:rPr lang="en-US" dirty="0">
                <a:latin typeface="+mn-lt"/>
              </a:rPr>
              <a:t>            </a:t>
            </a:r>
          </a:p>
        </p:txBody>
      </p:sp>
      <p:pic>
        <p:nvPicPr>
          <p:cNvPr id="21530" name="Picture 4" descr="http://photoimg.search.daum-img.net/qna-bin/image.php?Ni9xbmEvMjAwNi8wNS8xNzAxL2ltZ18yZjRIdl8wVzlkU18xLmpwZw=="/>
          <p:cNvPicPr>
            <a:picLocks noChangeAspect="1" noChangeArrowheads="1"/>
          </p:cNvPicPr>
          <p:nvPr/>
        </p:nvPicPr>
        <p:blipFill>
          <a:blip r:embed="rId3" cstate="print"/>
          <a:srcRect l="69771" t="50400" r="969"/>
          <a:stretch>
            <a:fillRect/>
          </a:stretch>
        </p:blipFill>
        <p:spPr bwMode="auto">
          <a:xfrm>
            <a:off x="6940800" y="4038600"/>
            <a:ext cx="2133600" cy="2743200"/>
          </a:xfrm>
          <a:prstGeom prst="rect">
            <a:avLst/>
          </a:prstGeom>
          <a:noFill/>
          <a:ln w="9525">
            <a:solidFill>
              <a:schemeClr val="bg2"/>
            </a:solidFill>
            <a:miter lim="800000"/>
            <a:headEnd/>
            <a:tailEnd/>
          </a:ln>
        </p:spPr>
      </p:pic>
      <p:sp>
        <p:nvSpPr>
          <p:cNvPr id="15" name="TextBox 14"/>
          <p:cNvSpPr txBox="1"/>
          <p:nvPr/>
        </p:nvSpPr>
        <p:spPr>
          <a:xfrm>
            <a:off x="990600" y="4572000"/>
            <a:ext cx="990600" cy="369888"/>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en-US" dirty="0">
                <a:latin typeface="+mn-lt"/>
              </a:rPr>
              <a:t>    </a:t>
            </a:r>
          </a:p>
        </p:txBody>
      </p:sp>
      <p:sp>
        <p:nvSpPr>
          <p:cNvPr id="21532" name="TextBox 15"/>
          <p:cNvSpPr txBox="1">
            <a:spLocks noChangeArrowheads="1"/>
          </p:cNvSpPr>
          <p:nvPr/>
        </p:nvSpPr>
        <p:spPr bwMode="auto">
          <a:xfrm>
            <a:off x="7726700" y="5741988"/>
            <a:ext cx="990600" cy="369888"/>
          </a:xfrm>
          <a:prstGeom prst="rect">
            <a:avLst/>
          </a:prstGeom>
          <a:noFill/>
          <a:ln w="9525">
            <a:noFill/>
            <a:miter lim="800000"/>
            <a:headEnd/>
            <a:tailEnd/>
          </a:ln>
        </p:spPr>
        <p:txBody>
          <a:bodyPr wrap="square">
            <a:spAutoFit/>
          </a:bodyPr>
          <a:lstStyle/>
          <a:p>
            <a:r>
              <a:rPr lang="en-US" b="1" dirty="0" err="1">
                <a:solidFill>
                  <a:schemeClr val="bg1"/>
                </a:solidFill>
                <a:latin typeface="Calibri" pitchFamily="34" charset="0"/>
              </a:rPr>
              <a:t>Goryeo</a:t>
            </a:r>
            <a:endParaRPr lang="en-US" b="1" dirty="0">
              <a:solidFill>
                <a:schemeClr val="bg1"/>
              </a:solidFill>
              <a:latin typeface="Calibri" pitchFamily="34" charset="0"/>
            </a:endParaRPr>
          </a:p>
        </p:txBody>
      </p:sp>
      <p:sp>
        <p:nvSpPr>
          <p:cNvPr id="21533" name="TextBox 16"/>
          <p:cNvSpPr txBox="1">
            <a:spLocks noChangeArrowheads="1"/>
          </p:cNvSpPr>
          <p:nvPr/>
        </p:nvSpPr>
        <p:spPr bwMode="auto">
          <a:xfrm>
            <a:off x="4419600" y="4343400"/>
            <a:ext cx="836613" cy="369888"/>
          </a:xfrm>
          <a:prstGeom prst="rect">
            <a:avLst/>
          </a:prstGeom>
          <a:noFill/>
          <a:ln w="9525">
            <a:noFill/>
            <a:miter lim="800000"/>
            <a:headEnd/>
            <a:tailEnd/>
          </a:ln>
        </p:spPr>
        <p:txBody>
          <a:bodyPr wrap="none">
            <a:spAutoFit/>
          </a:bodyPr>
          <a:lstStyle/>
          <a:p>
            <a:r>
              <a:rPr lang="en-US" b="1">
                <a:latin typeface="Calibri" pitchFamily="34" charset="0"/>
              </a:rPr>
              <a:t>Balhae</a:t>
            </a:r>
          </a:p>
        </p:txBody>
      </p:sp>
      <p:pic>
        <p:nvPicPr>
          <p:cNvPr id="12" name="Picture 4" descr="http://photoimg.search.daum-img.net/qna-bin/image.php?Ni9xbmEvMjAwNi8wNS8xNzAxL2ltZ18yZjRIdl8wVzlkU18xLmpwZw=="/>
          <p:cNvPicPr>
            <a:picLocks noChangeAspect="1" noChangeArrowheads="1"/>
          </p:cNvPicPr>
          <p:nvPr/>
        </p:nvPicPr>
        <p:blipFill>
          <a:blip r:embed="rId3" cstate="print"/>
          <a:srcRect l="33917" r="32948" b="51600"/>
          <a:stretch>
            <a:fillRect/>
          </a:stretch>
        </p:blipFill>
        <p:spPr bwMode="auto">
          <a:xfrm>
            <a:off x="370025" y="4038600"/>
            <a:ext cx="2517775" cy="2743200"/>
          </a:xfrm>
          <a:prstGeom prst="rect">
            <a:avLst/>
          </a:prstGeom>
          <a:noFill/>
          <a:ln>
            <a:solidFill>
              <a:schemeClr val="tx2">
                <a:lumMod val="25000"/>
              </a:schemeClr>
            </a:solidFill>
          </a:ln>
        </p:spPr>
      </p:pic>
      <p:sp>
        <p:nvSpPr>
          <p:cNvPr id="14" name="Right Arrow 13"/>
          <p:cNvSpPr/>
          <p:nvPr/>
        </p:nvSpPr>
        <p:spPr>
          <a:xfrm>
            <a:off x="6324600" y="53340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a:off x="3048000" y="52578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38" name="TextBox 18"/>
          <p:cNvSpPr txBox="1">
            <a:spLocks noChangeArrowheads="1"/>
          </p:cNvSpPr>
          <p:nvPr/>
        </p:nvSpPr>
        <p:spPr bwMode="auto">
          <a:xfrm>
            <a:off x="914400" y="4648200"/>
            <a:ext cx="1219200" cy="400050"/>
          </a:xfrm>
          <a:prstGeom prst="rect">
            <a:avLst/>
          </a:prstGeom>
          <a:solidFill>
            <a:srgbClr val="2F8121"/>
          </a:solidFill>
          <a:ln w="9525">
            <a:noFill/>
            <a:miter lim="800000"/>
            <a:headEnd/>
            <a:tailEnd/>
          </a:ln>
        </p:spPr>
        <p:txBody>
          <a:bodyPr>
            <a:spAutoFit/>
          </a:bodyPr>
          <a:lstStyle/>
          <a:p>
            <a:r>
              <a:rPr lang="en-US" sz="2000" b="1">
                <a:latin typeface="Calibri" pitchFamily="34" charset="0"/>
              </a:rPr>
              <a:t>Goguryeo</a:t>
            </a:r>
          </a:p>
        </p:txBody>
      </p:sp>
      <p:sp>
        <p:nvSpPr>
          <p:cNvPr id="21539" name="TextBox 19"/>
          <p:cNvSpPr txBox="1">
            <a:spLocks noChangeArrowheads="1"/>
          </p:cNvSpPr>
          <p:nvPr/>
        </p:nvSpPr>
        <p:spPr bwMode="auto">
          <a:xfrm>
            <a:off x="762000" y="6172200"/>
            <a:ext cx="904875" cy="400050"/>
          </a:xfrm>
          <a:prstGeom prst="rect">
            <a:avLst/>
          </a:prstGeom>
          <a:noFill/>
          <a:ln w="9525">
            <a:noFill/>
            <a:miter lim="800000"/>
            <a:headEnd/>
            <a:tailEnd/>
          </a:ln>
        </p:spPr>
        <p:txBody>
          <a:bodyPr wrap="none">
            <a:spAutoFit/>
          </a:bodyPr>
          <a:lstStyle/>
          <a:p>
            <a:r>
              <a:rPr lang="en-US" sz="2000" b="1">
                <a:solidFill>
                  <a:schemeClr val="bg1"/>
                </a:solidFill>
                <a:latin typeface="Calibri" pitchFamily="34" charset="0"/>
              </a:rPr>
              <a:t>Baekje</a:t>
            </a:r>
          </a:p>
        </p:txBody>
      </p:sp>
      <p:sp>
        <p:nvSpPr>
          <p:cNvPr id="21540" name="TextBox 20"/>
          <p:cNvSpPr txBox="1">
            <a:spLocks noChangeArrowheads="1"/>
          </p:cNvSpPr>
          <p:nvPr/>
        </p:nvSpPr>
        <p:spPr bwMode="auto">
          <a:xfrm>
            <a:off x="2209800" y="6172200"/>
            <a:ext cx="835025" cy="400050"/>
          </a:xfrm>
          <a:prstGeom prst="rect">
            <a:avLst/>
          </a:prstGeom>
          <a:noFill/>
          <a:ln w="9525">
            <a:noFill/>
            <a:miter lim="800000"/>
            <a:headEnd/>
            <a:tailEnd/>
          </a:ln>
        </p:spPr>
        <p:txBody>
          <a:bodyPr>
            <a:spAutoFit/>
          </a:bodyPr>
          <a:lstStyle/>
          <a:p>
            <a:r>
              <a:rPr lang="en-US" sz="2000" b="1">
                <a:solidFill>
                  <a:schemeClr val="bg1"/>
                </a:solidFill>
                <a:latin typeface="Calibri" pitchFamily="34" charset="0"/>
              </a:rPr>
              <a:t>Shilla</a:t>
            </a:r>
          </a:p>
        </p:txBody>
      </p:sp>
    </p:spTree>
    <p:extLst>
      <p:ext uri="{BB962C8B-B14F-4D97-AF65-F5344CB8AC3E}">
        <p14:creationId xmlns:p14="http://schemas.microsoft.com/office/powerpoint/2010/main" val="31385274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Silk Road reached Korean peninsula</a:t>
            </a:r>
            <a:endParaRPr lang="ko-KR" altLang="en-US" dirty="0"/>
          </a:p>
        </p:txBody>
      </p:sp>
      <p:pic>
        <p:nvPicPr>
          <p:cNvPr id="3" name="Picture 2" descr="http://www.east-site.com/images/silk_road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97" y="1421148"/>
            <a:ext cx="813760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139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9437" y="304800"/>
            <a:ext cx="4038600" cy="914400"/>
          </a:xfrm>
        </p:spPr>
        <p:txBody>
          <a:bodyPr/>
          <a:lstStyle/>
          <a:p>
            <a:pPr eaLnBrk="1" fontAlgn="auto" hangingPunct="1">
              <a:spcAft>
                <a:spcPts val="0"/>
              </a:spcAft>
              <a:defRPr/>
            </a:pPr>
            <a:r>
              <a:rPr lang="en-US" dirty="0">
                <a:solidFill>
                  <a:schemeClr val="tx2">
                    <a:satMod val="200000"/>
                  </a:schemeClr>
                </a:solidFill>
              </a:rPr>
              <a:t>Joseon </a:t>
            </a:r>
            <a:r>
              <a:rPr lang="en-US" altLang="ko-KR" dirty="0"/>
              <a:t>(1392-1910)</a:t>
            </a:r>
            <a:endParaRPr lang="en-US" dirty="0">
              <a:solidFill>
                <a:schemeClr val="tx2">
                  <a:satMod val="20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5975188"/>
              </p:ext>
            </p:extLst>
          </p:nvPr>
        </p:nvGraphicFramePr>
        <p:xfrm>
          <a:off x="4378037" y="1084618"/>
          <a:ext cx="4648200" cy="3293592"/>
        </p:xfrm>
        <a:graphic>
          <a:graphicData uri="http://schemas.openxmlformats.org/drawingml/2006/table">
            <a:tbl>
              <a:tblPr firstRow="1" bandRow="1">
                <a:tableStyleId>{5C22544A-7EE6-4342-B048-85BDC9FD1C3A}</a:tableStyleId>
              </a:tblPr>
              <a:tblGrid>
                <a:gridCol w="1733227">
                  <a:extLst>
                    <a:ext uri="{9D8B030D-6E8A-4147-A177-3AD203B41FA5}">
                      <a16:colId xmlns:a16="http://schemas.microsoft.com/office/drawing/2014/main" val="20000"/>
                    </a:ext>
                  </a:extLst>
                </a:gridCol>
                <a:gridCol w="2914973">
                  <a:extLst>
                    <a:ext uri="{9D8B030D-6E8A-4147-A177-3AD203B41FA5}">
                      <a16:colId xmlns:a16="http://schemas.microsoft.com/office/drawing/2014/main" val="20001"/>
                    </a:ext>
                  </a:extLst>
                </a:gridCol>
              </a:tblGrid>
              <a:tr h="497189">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97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schemeClr>
                          </a:solidFill>
                        </a:rPr>
                        <a:t>10</a:t>
                      </a:r>
                      <a:r>
                        <a:rPr lang="en-US" b="0" baseline="30000" dirty="0">
                          <a:solidFill>
                            <a:schemeClr val="tx1">
                              <a:lumMod val="65000"/>
                            </a:schemeClr>
                          </a:solidFill>
                        </a:rPr>
                        <a:t>th</a:t>
                      </a:r>
                      <a:r>
                        <a:rPr lang="en-US" b="0" dirty="0">
                          <a:solidFill>
                            <a:schemeClr val="tx1">
                              <a:lumMod val="65000"/>
                            </a:schemeClr>
                          </a:solidFill>
                        </a:rPr>
                        <a:t> century B.C.</a:t>
                      </a:r>
                    </a:p>
                  </a:txBody>
                  <a:tcPr/>
                </a:tc>
                <a:tc>
                  <a:txBody>
                    <a:bodyPr/>
                    <a:lstStyle/>
                    <a:p>
                      <a:r>
                        <a:rPr lang="en-US" b="0" dirty="0">
                          <a:solidFill>
                            <a:schemeClr val="tx1">
                              <a:lumMod val="65000"/>
                            </a:schemeClr>
                          </a:solidFill>
                        </a:rPr>
                        <a:t>Go-</a:t>
                      </a:r>
                      <a:r>
                        <a:rPr lang="en-US" b="0" dirty="0" err="1">
                          <a:solidFill>
                            <a:schemeClr val="tx1">
                              <a:lumMod val="65000"/>
                            </a:schemeClr>
                          </a:solidFill>
                        </a:rPr>
                        <a:t>Joseon</a:t>
                      </a:r>
                      <a:endParaRPr lang="en-US" b="0" dirty="0">
                        <a:solidFill>
                          <a:schemeClr val="tx1">
                            <a:lumMod val="65000"/>
                          </a:schemeClr>
                        </a:solidFill>
                      </a:endParaRPr>
                    </a:p>
                  </a:txBody>
                  <a:tcPr/>
                </a:tc>
                <a:extLst>
                  <a:ext uri="{0D108BD9-81ED-4DB2-BD59-A6C34878D82A}">
                    <a16:rowId xmlns:a16="http://schemas.microsoft.com/office/drawing/2014/main" val="10001"/>
                  </a:ext>
                </a:extLst>
              </a:tr>
              <a:tr h="652418">
                <a:tc>
                  <a:txBody>
                    <a:bodyPr/>
                    <a:lstStyle/>
                    <a:p>
                      <a:r>
                        <a:rPr lang="en-US" dirty="0">
                          <a:solidFill>
                            <a:schemeClr val="tx1">
                              <a:lumMod val="65000"/>
                            </a:schemeClr>
                          </a:solidFill>
                        </a:rPr>
                        <a:t>1</a:t>
                      </a:r>
                      <a:r>
                        <a:rPr lang="en-US" baseline="30000" dirty="0">
                          <a:solidFill>
                            <a:schemeClr val="tx1">
                              <a:lumMod val="65000"/>
                            </a:schemeClr>
                          </a:solidFill>
                        </a:rPr>
                        <a:t>st</a:t>
                      </a:r>
                      <a:r>
                        <a:rPr lang="en-US" dirty="0">
                          <a:solidFill>
                            <a:schemeClr val="tx1">
                              <a:lumMod val="65000"/>
                            </a:schemeClr>
                          </a:solidFill>
                        </a:rPr>
                        <a:t> century B.C.</a:t>
                      </a:r>
                    </a:p>
                  </a:txBody>
                  <a:tcPr/>
                </a:tc>
                <a:tc>
                  <a:txBody>
                    <a:bodyPr/>
                    <a:lstStyle/>
                    <a:p>
                      <a:r>
                        <a:rPr lang="en-US" dirty="0">
                          <a:solidFill>
                            <a:schemeClr val="tx1">
                              <a:lumMod val="65000"/>
                            </a:schemeClr>
                          </a:solidFill>
                        </a:rPr>
                        <a:t>Three kingdoms </a:t>
                      </a:r>
                    </a:p>
                    <a:p>
                      <a:r>
                        <a:rPr lang="en-US" dirty="0">
                          <a:solidFill>
                            <a:schemeClr val="tx1">
                              <a:lumMod val="65000"/>
                            </a:schemeClr>
                          </a:solidFill>
                        </a:rPr>
                        <a:t>(Silla, </a:t>
                      </a:r>
                      <a:r>
                        <a:rPr lang="en-US" dirty="0" err="1">
                          <a:solidFill>
                            <a:schemeClr val="tx1">
                              <a:lumMod val="65000"/>
                            </a:schemeClr>
                          </a:solidFill>
                        </a:rPr>
                        <a:t>Baekje</a:t>
                      </a:r>
                      <a:r>
                        <a:rPr lang="en-US" dirty="0">
                          <a:solidFill>
                            <a:schemeClr val="tx1">
                              <a:lumMod val="65000"/>
                            </a:schemeClr>
                          </a:solidFill>
                        </a:rPr>
                        <a:t> and </a:t>
                      </a:r>
                      <a:r>
                        <a:rPr lang="en-US" dirty="0" err="1">
                          <a:solidFill>
                            <a:schemeClr val="tx1">
                              <a:lumMod val="65000"/>
                            </a:schemeClr>
                          </a:solidFill>
                        </a:rPr>
                        <a:t>Goguryeo</a:t>
                      </a:r>
                      <a:r>
                        <a:rPr lang="en-US" dirty="0">
                          <a:solidFill>
                            <a:schemeClr val="tx1">
                              <a:lumMod val="65000"/>
                            </a:schemeClr>
                          </a:solidFill>
                        </a:rPr>
                        <a:t>)</a:t>
                      </a:r>
                    </a:p>
                  </a:txBody>
                  <a:tcPr/>
                </a:tc>
                <a:extLst>
                  <a:ext uri="{0D108BD9-81ED-4DB2-BD59-A6C34878D82A}">
                    <a16:rowId xmlns:a16="http://schemas.microsoft.com/office/drawing/2014/main" val="10002"/>
                  </a:ext>
                </a:extLst>
              </a:tr>
              <a:tr h="652418">
                <a:tc>
                  <a:txBody>
                    <a:bodyPr/>
                    <a:lstStyle/>
                    <a:p>
                      <a:r>
                        <a:rPr lang="en-US" b="0" dirty="0">
                          <a:solidFill>
                            <a:schemeClr val="tx1">
                              <a:lumMod val="65000"/>
                            </a:schemeClr>
                          </a:solidFill>
                        </a:rPr>
                        <a:t>668 – 935 A.D.</a:t>
                      </a:r>
                    </a:p>
                  </a:txBody>
                  <a:tcPr/>
                </a:tc>
                <a:tc>
                  <a:txBody>
                    <a:bodyPr/>
                    <a:lstStyle/>
                    <a:p>
                      <a:r>
                        <a:rPr lang="en-US" b="0" dirty="0">
                          <a:solidFill>
                            <a:schemeClr val="tx1">
                              <a:lumMod val="65000"/>
                            </a:schemeClr>
                          </a:solidFill>
                        </a:rPr>
                        <a:t>Silla (south: 668-935)</a:t>
                      </a:r>
                    </a:p>
                    <a:p>
                      <a:r>
                        <a:rPr lang="en-US" b="0" dirty="0" err="1">
                          <a:solidFill>
                            <a:schemeClr val="tx1">
                              <a:lumMod val="65000"/>
                            </a:schemeClr>
                          </a:solidFill>
                        </a:rPr>
                        <a:t>Balhae</a:t>
                      </a:r>
                      <a:r>
                        <a:rPr lang="en-US" b="0" baseline="0" dirty="0">
                          <a:solidFill>
                            <a:schemeClr val="tx1">
                              <a:lumMod val="65000"/>
                            </a:schemeClr>
                          </a:solidFill>
                        </a:rPr>
                        <a:t> (north: 698-926)</a:t>
                      </a:r>
                      <a:endParaRPr lang="en-US" b="0" dirty="0">
                        <a:solidFill>
                          <a:schemeClr val="tx1">
                            <a:lumMod val="65000"/>
                          </a:schemeClr>
                        </a:solidFill>
                      </a:endParaRPr>
                    </a:p>
                  </a:txBody>
                  <a:tcPr/>
                </a:tc>
                <a:extLst>
                  <a:ext uri="{0D108BD9-81ED-4DB2-BD59-A6C34878D82A}">
                    <a16:rowId xmlns:a16="http://schemas.microsoft.com/office/drawing/2014/main" val="10003"/>
                  </a:ext>
                </a:extLst>
              </a:tr>
              <a:tr h="497189">
                <a:tc>
                  <a:txBody>
                    <a:bodyPr/>
                    <a:lstStyle/>
                    <a:p>
                      <a:r>
                        <a:rPr lang="en-US" b="0" dirty="0">
                          <a:solidFill>
                            <a:schemeClr val="tx1">
                              <a:lumMod val="65000"/>
                            </a:schemeClr>
                          </a:solidFill>
                        </a:rPr>
                        <a:t>935  - 1392</a:t>
                      </a:r>
                    </a:p>
                  </a:txBody>
                  <a:tcPr/>
                </a:tc>
                <a:tc>
                  <a:txBody>
                    <a:bodyPr/>
                    <a:lstStyle/>
                    <a:p>
                      <a:r>
                        <a:rPr lang="en-US" b="0" dirty="0" err="1">
                          <a:solidFill>
                            <a:schemeClr val="tx1">
                              <a:lumMod val="65000"/>
                            </a:schemeClr>
                          </a:solidFill>
                        </a:rPr>
                        <a:t>Goryeo</a:t>
                      </a:r>
                      <a:r>
                        <a:rPr lang="en-US" b="0" dirty="0">
                          <a:solidFill>
                            <a:schemeClr val="tx1">
                              <a:lumMod val="65000"/>
                            </a:schemeClr>
                          </a:solidFill>
                        </a:rPr>
                        <a:t> Dynasty</a:t>
                      </a:r>
                    </a:p>
                  </a:txBody>
                  <a:tcPr/>
                </a:tc>
                <a:extLst>
                  <a:ext uri="{0D108BD9-81ED-4DB2-BD59-A6C34878D82A}">
                    <a16:rowId xmlns:a16="http://schemas.microsoft.com/office/drawing/2014/main" val="10004"/>
                  </a:ext>
                </a:extLst>
              </a:tr>
              <a:tr h="497189">
                <a:tc>
                  <a:txBody>
                    <a:bodyPr/>
                    <a:lstStyle/>
                    <a:p>
                      <a:r>
                        <a:rPr lang="en-US" b="1" dirty="0">
                          <a:solidFill>
                            <a:schemeClr val="bg1"/>
                          </a:solidFill>
                        </a:rPr>
                        <a:t>1392 – 1910</a:t>
                      </a:r>
                    </a:p>
                  </a:txBody>
                  <a:tcPr/>
                </a:tc>
                <a:tc>
                  <a:txBody>
                    <a:bodyPr/>
                    <a:lstStyle/>
                    <a:p>
                      <a:r>
                        <a:rPr lang="en-US" b="1" dirty="0" err="1">
                          <a:solidFill>
                            <a:schemeClr val="bg1"/>
                          </a:solidFill>
                        </a:rPr>
                        <a:t>Joseon</a:t>
                      </a:r>
                      <a:r>
                        <a:rPr lang="en-US" b="1" dirty="0">
                          <a:solidFill>
                            <a:schemeClr val="bg1"/>
                          </a:solidFill>
                        </a:rPr>
                        <a:t> Dynasty</a:t>
                      </a:r>
                    </a:p>
                  </a:txBody>
                  <a:tcPr/>
                </a:tc>
                <a:extLst>
                  <a:ext uri="{0D108BD9-81ED-4DB2-BD59-A6C34878D82A}">
                    <a16:rowId xmlns:a16="http://schemas.microsoft.com/office/drawing/2014/main" val="10005"/>
                  </a:ext>
                </a:extLst>
              </a:tr>
            </a:tbl>
          </a:graphicData>
        </a:graphic>
      </p:graphicFrame>
      <p:sp>
        <p:nvSpPr>
          <p:cNvPr id="22555" name="Text Placeholder 11"/>
          <p:cNvSpPr>
            <a:spLocks noGrp="1"/>
          </p:cNvSpPr>
          <p:nvPr>
            <p:ph type="body" idx="4294967295"/>
          </p:nvPr>
        </p:nvSpPr>
        <p:spPr>
          <a:xfrm>
            <a:off x="762000" y="4495800"/>
            <a:ext cx="8153400" cy="2057400"/>
          </a:xfrm>
        </p:spPr>
        <p:txBody>
          <a:bodyPr/>
          <a:lstStyle/>
          <a:p>
            <a:pPr eaLnBrk="1" hangingPunct="1"/>
            <a:r>
              <a:rPr lang="en-US" sz="2700" dirty="0"/>
              <a:t>Expanded territory boundary up to Yalu river in north.</a:t>
            </a:r>
          </a:p>
          <a:p>
            <a:pPr eaLnBrk="1" hangingPunct="1"/>
            <a:r>
              <a:rPr lang="en-US" sz="2700" dirty="0"/>
              <a:t>Confucianism was promoted by government.</a:t>
            </a:r>
          </a:p>
          <a:p>
            <a:pPr eaLnBrk="1" hangingPunct="1"/>
            <a:r>
              <a:rPr lang="en-US" sz="2700" dirty="0"/>
              <a:t>Korean alphabet was invented.</a:t>
            </a:r>
          </a:p>
          <a:p>
            <a:pPr eaLnBrk="1" hangingPunct="1"/>
            <a:r>
              <a:rPr lang="en-US" sz="2700" dirty="0"/>
              <a:t>Sijo became popular.</a:t>
            </a:r>
          </a:p>
        </p:txBody>
      </p:sp>
      <p:pic>
        <p:nvPicPr>
          <p:cNvPr id="22554" name="Picture 2" descr="http://blogfiles7.naver.net/data1/2004/7/18/262/%B4%EB%C7%D1%B9%CE%B1%B9%C0%FC%B5%B5.jpg"/>
          <p:cNvPicPr>
            <a:picLocks noChangeAspect="1" noChangeArrowheads="1"/>
          </p:cNvPicPr>
          <p:nvPr/>
        </p:nvPicPr>
        <p:blipFill>
          <a:blip r:embed="rId3" cstate="print"/>
          <a:srcRect/>
          <a:stretch>
            <a:fillRect/>
          </a:stretch>
        </p:blipFill>
        <p:spPr bwMode="auto">
          <a:xfrm>
            <a:off x="1219200" y="1066800"/>
            <a:ext cx="2362200" cy="3293593"/>
          </a:xfrm>
          <a:prstGeom prst="rect">
            <a:avLst/>
          </a:prstGeom>
          <a:noFill/>
          <a:ln w="9525">
            <a:noFill/>
            <a:miter lim="800000"/>
            <a:headEnd/>
            <a:tailEnd/>
          </a:ln>
        </p:spPr>
      </p:pic>
    </p:spTree>
    <p:extLst>
      <p:ext uri="{BB962C8B-B14F-4D97-AF65-F5344CB8AC3E}">
        <p14:creationId xmlns:p14="http://schemas.microsoft.com/office/powerpoint/2010/main" val="25721557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3124200" cy="914400"/>
          </a:xfrm>
        </p:spPr>
        <p:txBody>
          <a:bodyPr/>
          <a:lstStyle/>
          <a:p>
            <a:pPr eaLnBrk="1" fontAlgn="auto" hangingPunct="1">
              <a:spcAft>
                <a:spcPts val="0"/>
              </a:spcAft>
              <a:defRPr/>
            </a:pPr>
            <a:r>
              <a:rPr lang="en-US" dirty="0">
                <a:solidFill>
                  <a:schemeClr val="tx2">
                    <a:satMod val="200000"/>
                  </a:schemeClr>
                </a:solidFill>
              </a:rPr>
              <a:t>Japanese Rule</a:t>
            </a:r>
          </a:p>
        </p:txBody>
      </p:sp>
      <p:graphicFrame>
        <p:nvGraphicFramePr>
          <p:cNvPr id="9" name="Content Placeholder 4"/>
          <p:cNvGraphicFramePr>
            <a:graphicFrameLocks/>
          </p:cNvGraphicFramePr>
          <p:nvPr>
            <p:extLst>
              <p:ext uri="{D42A27DB-BD31-4B8C-83A1-F6EECF244321}">
                <p14:modId xmlns:p14="http://schemas.microsoft.com/office/powerpoint/2010/main" val="1599585512"/>
              </p:ext>
            </p:extLst>
          </p:nvPr>
        </p:nvGraphicFramePr>
        <p:xfrm>
          <a:off x="4419600" y="304800"/>
          <a:ext cx="4648200" cy="4036049"/>
        </p:xfrm>
        <a:graphic>
          <a:graphicData uri="http://schemas.openxmlformats.org/drawingml/2006/table">
            <a:tbl>
              <a:tblPr firstRow="1" bandRow="1">
                <a:tableStyleId>{5C22544A-7EE6-4342-B048-85BDC9FD1C3A}</a:tableStyleId>
              </a:tblPr>
              <a:tblGrid>
                <a:gridCol w="1690255">
                  <a:extLst>
                    <a:ext uri="{9D8B030D-6E8A-4147-A177-3AD203B41FA5}">
                      <a16:colId xmlns:a16="http://schemas.microsoft.com/office/drawing/2014/main" val="20000"/>
                    </a:ext>
                  </a:extLst>
                </a:gridCol>
                <a:gridCol w="2957945">
                  <a:extLst>
                    <a:ext uri="{9D8B030D-6E8A-4147-A177-3AD203B41FA5}">
                      <a16:colId xmlns:a16="http://schemas.microsoft.com/office/drawing/2014/main" val="20001"/>
                    </a:ext>
                  </a:extLst>
                </a:gridCol>
              </a:tblGrid>
              <a:tr h="518465">
                <a:tc>
                  <a:txBody>
                    <a:bodyPr/>
                    <a:lstStyle/>
                    <a:p>
                      <a:r>
                        <a:rPr lang="en-US" sz="1800" dirty="0"/>
                        <a:t>Country</a:t>
                      </a:r>
                    </a:p>
                  </a:txBody>
                  <a:tcPr marT="45725" marB="45725"/>
                </a:tc>
                <a:tc>
                  <a:txBody>
                    <a:bodyPr/>
                    <a:lstStyle/>
                    <a:p>
                      <a:r>
                        <a:rPr lang="en-US" sz="1800" dirty="0"/>
                        <a:t>Time</a:t>
                      </a:r>
                    </a:p>
                  </a:txBody>
                  <a:tcPr marT="45725" marB="45725"/>
                </a:tc>
                <a:extLst>
                  <a:ext uri="{0D108BD9-81ED-4DB2-BD59-A6C34878D82A}">
                    <a16:rowId xmlns:a16="http://schemas.microsoft.com/office/drawing/2014/main" val="10000"/>
                  </a:ext>
                </a:extLst>
              </a:tr>
              <a:tr h="518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schemeClr>
                          </a:solidFill>
                        </a:rPr>
                        <a:t>10</a:t>
                      </a:r>
                      <a:r>
                        <a:rPr lang="en-US" sz="1800" b="0" baseline="30000" dirty="0">
                          <a:solidFill>
                            <a:schemeClr val="tx1">
                              <a:lumMod val="65000"/>
                            </a:schemeClr>
                          </a:solidFill>
                        </a:rPr>
                        <a:t>th</a:t>
                      </a:r>
                      <a:r>
                        <a:rPr lang="en-US" sz="1800" b="0" dirty="0">
                          <a:solidFill>
                            <a:schemeClr val="tx1">
                              <a:lumMod val="65000"/>
                            </a:schemeClr>
                          </a:solidFill>
                        </a:rPr>
                        <a:t> </a:t>
                      </a:r>
                      <a:r>
                        <a:rPr lang="en-US" sz="1800" b="0" dirty="0" err="1">
                          <a:solidFill>
                            <a:schemeClr val="tx1">
                              <a:lumMod val="65000"/>
                            </a:schemeClr>
                          </a:solidFill>
                        </a:rPr>
                        <a:t>centry</a:t>
                      </a:r>
                      <a:r>
                        <a:rPr lang="en-US" sz="1800" b="0" dirty="0">
                          <a:solidFill>
                            <a:schemeClr val="tx1">
                              <a:lumMod val="65000"/>
                            </a:schemeClr>
                          </a:solidFill>
                        </a:rPr>
                        <a:t> B.C.</a:t>
                      </a:r>
                    </a:p>
                  </a:txBody>
                  <a:tcPr marT="45725" marB="45725"/>
                </a:tc>
                <a:tc>
                  <a:txBody>
                    <a:bodyPr/>
                    <a:lstStyle/>
                    <a:p>
                      <a:r>
                        <a:rPr lang="en-US" sz="1800" b="0" dirty="0">
                          <a:solidFill>
                            <a:schemeClr val="tx1">
                              <a:lumMod val="65000"/>
                            </a:schemeClr>
                          </a:solidFill>
                        </a:rPr>
                        <a:t>Go-</a:t>
                      </a:r>
                      <a:r>
                        <a:rPr lang="en-US" sz="1800" b="0" dirty="0" err="1">
                          <a:solidFill>
                            <a:schemeClr val="tx1">
                              <a:lumMod val="65000"/>
                            </a:schemeClr>
                          </a:solidFill>
                        </a:rPr>
                        <a:t>Joseon</a:t>
                      </a:r>
                      <a:endParaRPr lang="en-US" sz="1800" b="0" dirty="0">
                        <a:solidFill>
                          <a:schemeClr val="tx1">
                            <a:lumMod val="65000"/>
                          </a:schemeClr>
                        </a:solidFill>
                      </a:endParaRPr>
                    </a:p>
                  </a:txBody>
                  <a:tcPr marT="45725" marB="45725"/>
                </a:tc>
                <a:extLst>
                  <a:ext uri="{0D108BD9-81ED-4DB2-BD59-A6C34878D82A}">
                    <a16:rowId xmlns:a16="http://schemas.microsoft.com/office/drawing/2014/main" val="10001"/>
                  </a:ext>
                </a:extLst>
              </a:tr>
              <a:tr h="721862">
                <a:tc>
                  <a:txBody>
                    <a:bodyPr/>
                    <a:lstStyle/>
                    <a:p>
                      <a:r>
                        <a:rPr lang="en-US" sz="1800" dirty="0">
                          <a:solidFill>
                            <a:schemeClr val="tx1">
                              <a:lumMod val="65000"/>
                            </a:schemeClr>
                          </a:solidFill>
                        </a:rPr>
                        <a:t>1</a:t>
                      </a:r>
                      <a:r>
                        <a:rPr lang="en-US" sz="1800" baseline="30000" dirty="0">
                          <a:solidFill>
                            <a:schemeClr val="tx1">
                              <a:lumMod val="65000"/>
                            </a:schemeClr>
                          </a:solidFill>
                        </a:rPr>
                        <a:t>st</a:t>
                      </a:r>
                      <a:r>
                        <a:rPr lang="en-US" sz="1800" dirty="0">
                          <a:solidFill>
                            <a:schemeClr val="tx1">
                              <a:lumMod val="65000"/>
                            </a:schemeClr>
                          </a:solidFill>
                        </a:rPr>
                        <a:t> </a:t>
                      </a:r>
                      <a:r>
                        <a:rPr lang="en-US" sz="1800" dirty="0" err="1">
                          <a:solidFill>
                            <a:schemeClr val="tx1">
                              <a:lumMod val="65000"/>
                            </a:schemeClr>
                          </a:solidFill>
                        </a:rPr>
                        <a:t>centry</a:t>
                      </a:r>
                      <a:r>
                        <a:rPr lang="en-US" sz="1800" dirty="0">
                          <a:solidFill>
                            <a:schemeClr val="tx1">
                              <a:lumMod val="65000"/>
                            </a:schemeClr>
                          </a:solidFill>
                        </a:rPr>
                        <a:t> B.C.</a:t>
                      </a:r>
                    </a:p>
                  </a:txBody>
                  <a:tcPr marT="45725" marB="45725"/>
                </a:tc>
                <a:tc>
                  <a:txBody>
                    <a:bodyPr/>
                    <a:lstStyle/>
                    <a:p>
                      <a:r>
                        <a:rPr lang="en-US" sz="1800" dirty="0">
                          <a:solidFill>
                            <a:schemeClr val="tx1">
                              <a:lumMod val="65000"/>
                            </a:schemeClr>
                          </a:solidFill>
                        </a:rPr>
                        <a:t>Three kingdoms </a:t>
                      </a:r>
                    </a:p>
                    <a:p>
                      <a:r>
                        <a:rPr lang="en-US" sz="1800" dirty="0">
                          <a:solidFill>
                            <a:schemeClr val="tx1">
                              <a:lumMod val="65000"/>
                            </a:schemeClr>
                          </a:solidFill>
                        </a:rPr>
                        <a:t>(Silla, </a:t>
                      </a:r>
                      <a:r>
                        <a:rPr lang="en-US" sz="1800" dirty="0" err="1">
                          <a:solidFill>
                            <a:schemeClr val="tx1">
                              <a:lumMod val="65000"/>
                            </a:schemeClr>
                          </a:solidFill>
                        </a:rPr>
                        <a:t>Baekje</a:t>
                      </a:r>
                      <a:r>
                        <a:rPr lang="en-US" sz="1800" dirty="0">
                          <a:solidFill>
                            <a:schemeClr val="tx1">
                              <a:lumMod val="65000"/>
                            </a:schemeClr>
                          </a:solidFill>
                        </a:rPr>
                        <a:t> and </a:t>
                      </a:r>
                      <a:r>
                        <a:rPr lang="en-US" sz="1800" dirty="0" err="1">
                          <a:solidFill>
                            <a:schemeClr val="tx1">
                              <a:lumMod val="65000"/>
                            </a:schemeClr>
                          </a:solidFill>
                        </a:rPr>
                        <a:t>Goguryeo</a:t>
                      </a:r>
                      <a:r>
                        <a:rPr lang="en-US" sz="1800" dirty="0">
                          <a:solidFill>
                            <a:schemeClr val="tx1">
                              <a:lumMod val="65000"/>
                            </a:schemeClr>
                          </a:solidFill>
                        </a:rPr>
                        <a:t>)</a:t>
                      </a:r>
                    </a:p>
                  </a:txBody>
                  <a:tcPr marT="45725" marB="45725"/>
                </a:tc>
                <a:extLst>
                  <a:ext uri="{0D108BD9-81ED-4DB2-BD59-A6C34878D82A}">
                    <a16:rowId xmlns:a16="http://schemas.microsoft.com/office/drawing/2014/main" val="10002"/>
                  </a:ext>
                </a:extLst>
              </a:tr>
              <a:tr h="721862">
                <a:tc>
                  <a:txBody>
                    <a:bodyPr/>
                    <a:lstStyle/>
                    <a:p>
                      <a:r>
                        <a:rPr lang="en-US" sz="1800" b="0" dirty="0">
                          <a:solidFill>
                            <a:schemeClr val="tx1">
                              <a:lumMod val="65000"/>
                            </a:schemeClr>
                          </a:solidFill>
                        </a:rPr>
                        <a:t>668 – 935 A.D.</a:t>
                      </a:r>
                    </a:p>
                  </a:txBody>
                  <a:tcPr marT="45725" marB="45725"/>
                </a:tc>
                <a:tc>
                  <a:txBody>
                    <a:bodyPr/>
                    <a:lstStyle/>
                    <a:p>
                      <a:r>
                        <a:rPr lang="en-US" sz="1800" b="0" dirty="0">
                          <a:solidFill>
                            <a:schemeClr val="tx1">
                              <a:lumMod val="65000"/>
                            </a:schemeClr>
                          </a:solidFill>
                        </a:rPr>
                        <a:t>Silla (south: 668-935)</a:t>
                      </a:r>
                    </a:p>
                    <a:p>
                      <a:r>
                        <a:rPr lang="en-US" sz="1800" b="0" dirty="0" err="1">
                          <a:solidFill>
                            <a:schemeClr val="tx1">
                              <a:lumMod val="65000"/>
                            </a:schemeClr>
                          </a:solidFill>
                        </a:rPr>
                        <a:t>Balhae</a:t>
                      </a:r>
                      <a:r>
                        <a:rPr lang="en-US" sz="1800" b="0" baseline="0" dirty="0">
                          <a:solidFill>
                            <a:schemeClr val="tx1">
                              <a:lumMod val="65000"/>
                            </a:schemeClr>
                          </a:solidFill>
                        </a:rPr>
                        <a:t> (north: 698-926)</a:t>
                      </a:r>
                      <a:endParaRPr lang="en-US" sz="1800" b="0" dirty="0">
                        <a:solidFill>
                          <a:schemeClr val="tx1">
                            <a:lumMod val="65000"/>
                          </a:schemeClr>
                        </a:solidFill>
                      </a:endParaRPr>
                    </a:p>
                  </a:txBody>
                  <a:tcPr marT="45725" marB="45725"/>
                </a:tc>
                <a:extLst>
                  <a:ext uri="{0D108BD9-81ED-4DB2-BD59-A6C34878D82A}">
                    <a16:rowId xmlns:a16="http://schemas.microsoft.com/office/drawing/2014/main" val="10003"/>
                  </a:ext>
                </a:extLst>
              </a:tr>
              <a:tr h="518465">
                <a:tc>
                  <a:txBody>
                    <a:bodyPr/>
                    <a:lstStyle/>
                    <a:p>
                      <a:r>
                        <a:rPr lang="en-US" sz="1800" b="0" dirty="0">
                          <a:solidFill>
                            <a:schemeClr val="tx1">
                              <a:lumMod val="65000"/>
                            </a:schemeClr>
                          </a:solidFill>
                        </a:rPr>
                        <a:t>935  - 1392</a:t>
                      </a:r>
                    </a:p>
                  </a:txBody>
                  <a:tcPr marT="45725" marB="45725"/>
                </a:tc>
                <a:tc>
                  <a:txBody>
                    <a:bodyPr/>
                    <a:lstStyle/>
                    <a:p>
                      <a:r>
                        <a:rPr lang="en-US" sz="1800" b="0" dirty="0" err="1">
                          <a:solidFill>
                            <a:schemeClr val="tx1">
                              <a:lumMod val="65000"/>
                            </a:schemeClr>
                          </a:solidFill>
                        </a:rPr>
                        <a:t>Goryeo</a:t>
                      </a:r>
                      <a:r>
                        <a:rPr lang="en-US" sz="1800" b="0" dirty="0">
                          <a:solidFill>
                            <a:schemeClr val="tx1">
                              <a:lumMod val="65000"/>
                            </a:schemeClr>
                          </a:solidFill>
                        </a:rPr>
                        <a:t> Dynasty</a:t>
                      </a:r>
                    </a:p>
                  </a:txBody>
                  <a:tcPr marT="45725" marB="45725"/>
                </a:tc>
                <a:extLst>
                  <a:ext uri="{0D108BD9-81ED-4DB2-BD59-A6C34878D82A}">
                    <a16:rowId xmlns:a16="http://schemas.microsoft.com/office/drawing/2014/main" val="10004"/>
                  </a:ext>
                </a:extLst>
              </a:tr>
              <a:tr h="518465">
                <a:tc>
                  <a:txBody>
                    <a:bodyPr/>
                    <a:lstStyle/>
                    <a:p>
                      <a:r>
                        <a:rPr lang="en-US" sz="1800" b="0" dirty="0">
                          <a:solidFill>
                            <a:schemeClr val="tx1">
                              <a:lumMod val="65000"/>
                            </a:schemeClr>
                          </a:solidFill>
                        </a:rPr>
                        <a:t>1392 – 1910</a:t>
                      </a:r>
                    </a:p>
                  </a:txBody>
                  <a:tcPr marT="45725" marB="45725"/>
                </a:tc>
                <a:tc>
                  <a:txBody>
                    <a:bodyPr/>
                    <a:lstStyle/>
                    <a:p>
                      <a:r>
                        <a:rPr lang="en-US" sz="1800" b="0" dirty="0" err="1">
                          <a:solidFill>
                            <a:schemeClr val="tx1">
                              <a:lumMod val="65000"/>
                            </a:schemeClr>
                          </a:solidFill>
                        </a:rPr>
                        <a:t>Joseon</a:t>
                      </a:r>
                      <a:r>
                        <a:rPr lang="en-US" sz="1800" b="0" dirty="0">
                          <a:solidFill>
                            <a:schemeClr val="tx1">
                              <a:lumMod val="65000"/>
                            </a:schemeClr>
                          </a:solidFill>
                        </a:rPr>
                        <a:t> Dynasty</a:t>
                      </a:r>
                    </a:p>
                  </a:txBody>
                  <a:tcPr marT="45725" marB="45725"/>
                </a:tc>
                <a:extLst>
                  <a:ext uri="{0D108BD9-81ED-4DB2-BD59-A6C34878D82A}">
                    <a16:rowId xmlns:a16="http://schemas.microsoft.com/office/drawing/2014/main" val="10005"/>
                  </a:ext>
                </a:extLst>
              </a:tr>
              <a:tr h="518465">
                <a:tc>
                  <a:txBody>
                    <a:bodyPr/>
                    <a:lstStyle/>
                    <a:p>
                      <a:r>
                        <a:rPr lang="en-US" sz="1800" b="1" dirty="0">
                          <a:solidFill>
                            <a:schemeClr val="bg1"/>
                          </a:solidFill>
                        </a:rPr>
                        <a:t>1910 - 1945</a:t>
                      </a:r>
                    </a:p>
                  </a:txBody>
                  <a:tcPr marT="45725" marB="45725"/>
                </a:tc>
                <a:tc>
                  <a:txBody>
                    <a:bodyPr/>
                    <a:lstStyle/>
                    <a:p>
                      <a:r>
                        <a:rPr lang="en-US" sz="1800" b="1" dirty="0">
                          <a:solidFill>
                            <a:schemeClr val="bg1"/>
                          </a:solidFill>
                        </a:rPr>
                        <a:t>Japanese rule</a:t>
                      </a:r>
                    </a:p>
                  </a:txBody>
                  <a:tcPr marT="45725" marB="45725"/>
                </a:tc>
                <a:extLst>
                  <a:ext uri="{0D108BD9-81ED-4DB2-BD59-A6C34878D82A}">
                    <a16:rowId xmlns:a16="http://schemas.microsoft.com/office/drawing/2014/main" val="10006"/>
                  </a:ext>
                </a:extLst>
              </a:tr>
            </a:tbl>
          </a:graphicData>
        </a:graphic>
      </p:graphicFrame>
      <p:sp>
        <p:nvSpPr>
          <p:cNvPr id="49181" name="Content Placeholder 3"/>
          <p:cNvSpPr>
            <a:spLocks noGrp="1"/>
          </p:cNvSpPr>
          <p:nvPr>
            <p:ph idx="1"/>
          </p:nvPr>
        </p:nvSpPr>
        <p:spPr>
          <a:xfrm>
            <a:off x="152400" y="1676400"/>
            <a:ext cx="8534400" cy="4876800"/>
          </a:xfrm>
        </p:spPr>
        <p:txBody>
          <a:bodyPr/>
          <a:lstStyle/>
          <a:p>
            <a:pPr eaLnBrk="1" hangingPunct="1">
              <a:buFont typeface="Wingdings" pitchFamily="2" charset="2"/>
              <a:buChar char="§"/>
            </a:pPr>
            <a:r>
              <a:rPr lang="en-US" sz="2600" dirty="0"/>
              <a:t>Japan annexed Korea </a:t>
            </a:r>
          </a:p>
          <a:p>
            <a:pPr eaLnBrk="1" hangingPunct="1">
              <a:buFont typeface="Wingdings" pitchFamily="2" charset="2"/>
              <a:buNone/>
            </a:pPr>
            <a:r>
              <a:rPr lang="en-US" sz="2600" dirty="0"/>
              <a:t>     by force in 1910.</a:t>
            </a:r>
          </a:p>
          <a:p>
            <a:pPr eaLnBrk="1" hangingPunct="1">
              <a:buFont typeface="Wingdings" pitchFamily="2" charset="2"/>
              <a:buChar char="§"/>
            </a:pPr>
            <a:r>
              <a:rPr lang="en-US" sz="2600" dirty="0"/>
              <a:t>Japan in 1938  outlawed</a:t>
            </a:r>
          </a:p>
          <a:p>
            <a:pPr eaLnBrk="1" hangingPunct="1">
              <a:buFont typeface="Wingdings" pitchFamily="2" charset="2"/>
              <a:buNone/>
            </a:pPr>
            <a:r>
              <a:rPr lang="en-US" sz="2600" dirty="0"/>
              <a:t>	use of Korean language </a:t>
            </a:r>
          </a:p>
          <a:p>
            <a:pPr eaLnBrk="1" hangingPunct="1">
              <a:buFont typeface="Wingdings" pitchFamily="2" charset="2"/>
              <a:buNone/>
            </a:pPr>
            <a:r>
              <a:rPr lang="en-US" sz="2600" dirty="0"/>
              <a:t>	in an attempt to eradicate </a:t>
            </a:r>
          </a:p>
          <a:p>
            <a:pPr eaLnBrk="1" hangingPunct="1">
              <a:buFont typeface="Wingdings" pitchFamily="2" charset="2"/>
              <a:buNone/>
            </a:pPr>
            <a:r>
              <a:rPr lang="en-US" sz="2600" dirty="0"/>
              <a:t>     Korean national identity.</a:t>
            </a:r>
          </a:p>
          <a:p>
            <a:pPr eaLnBrk="1" hangingPunct="1">
              <a:buFont typeface="Wingdings" pitchFamily="2" charset="2"/>
              <a:buChar char="§"/>
            </a:pPr>
            <a:r>
              <a:rPr lang="en-US" sz="2600" dirty="0"/>
              <a:t>Deep lament and resentment toward invaders prevailed in Korean literature and music, along with attempts to grapple with new, modern forms.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a:xfrm>
            <a:off x="460664" y="481590"/>
            <a:ext cx="8229600" cy="914400"/>
          </a:xfrm>
        </p:spPr>
        <p:txBody>
          <a:bodyPr/>
          <a:lstStyle/>
          <a:p>
            <a:r>
              <a:rPr lang="en-US" altLang="en-US" dirty="0">
                <a:ea typeface="ＭＳ Ｐゴシック" panose="020B0600070205080204" pitchFamily="34" charset="-128"/>
              </a:rPr>
              <a:t>1919  March First Movement</a:t>
            </a:r>
          </a:p>
        </p:txBody>
      </p:sp>
      <p:sp>
        <p:nvSpPr>
          <p:cNvPr id="19459" name="Content Placeholder 2"/>
          <p:cNvSpPr>
            <a:spLocks noGrp="1"/>
          </p:cNvSpPr>
          <p:nvPr>
            <p:ph idx="1"/>
          </p:nvPr>
        </p:nvSpPr>
        <p:spPr>
          <a:xfrm>
            <a:off x="457200" y="1274763"/>
            <a:ext cx="8468591" cy="2154237"/>
          </a:xfrm>
        </p:spPr>
        <p:txBody>
          <a:bodyPr/>
          <a:lstStyle/>
          <a:p>
            <a:r>
              <a:rPr lang="en-US" altLang="en-US" sz="2600" dirty="0">
                <a:ea typeface="ＭＳ Ｐゴシック" panose="020B0600070205080204" pitchFamily="34" charset="-128"/>
              </a:rPr>
              <a:t>Inspired by Wilson’s 1918 Versailles speech on self-determination of nations</a:t>
            </a:r>
          </a:p>
          <a:p>
            <a:r>
              <a:rPr lang="en-US" altLang="en-US" sz="2600" dirty="0">
                <a:ea typeface="ＭＳ Ｐゴシック" panose="020B0600070205080204" pitchFamily="34" charset="-128"/>
              </a:rPr>
              <a:t>Surprise event coinciding with King </a:t>
            </a:r>
            <a:r>
              <a:rPr lang="en-US" altLang="en-US" sz="2600" dirty="0" err="1">
                <a:ea typeface="ＭＳ Ｐゴシック" panose="020B0600070205080204" pitchFamily="34" charset="-128"/>
              </a:rPr>
              <a:t>Kojong’s</a:t>
            </a:r>
            <a:r>
              <a:rPr lang="en-US" altLang="en-US" sz="2600" dirty="0">
                <a:ea typeface="ＭＳ Ｐゴシック" panose="020B0600070205080204" pitchFamily="34" charset="-128"/>
              </a:rPr>
              <a:t> funeral</a:t>
            </a:r>
          </a:p>
          <a:p>
            <a:r>
              <a:rPr lang="en-US" altLang="en-US" sz="2600" dirty="0">
                <a:ea typeface="ＭＳ Ｐゴシック" panose="020B0600070205080204" pitchFamily="34" charset="-128"/>
              </a:rPr>
              <a:t>Declaration of Independence, peaceful march</a:t>
            </a:r>
          </a:p>
        </p:txBody>
      </p:sp>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498"/>
          <a:stretch/>
        </p:blipFill>
        <p:spPr bwMode="auto">
          <a:xfrm>
            <a:off x="3505200" y="3429000"/>
            <a:ext cx="470624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18608"/>
            <a:ext cx="2594320" cy="321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257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79" y="304800"/>
            <a:ext cx="8229600" cy="914400"/>
          </a:xfrm>
        </p:spPr>
        <p:txBody>
          <a:bodyPr/>
          <a:lstStyle/>
          <a:p>
            <a:r>
              <a:rPr lang="en-US" altLang="ko-KR" dirty="0"/>
              <a:t>Assimilation Policies by Japanese Ruler</a:t>
            </a:r>
            <a:endParaRPr lang="ko-KR" altLang="en-US" dirty="0"/>
          </a:p>
        </p:txBody>
      </p:sp>
      <p:sp>
        <p:nvSpPr>
          <p:cNvPr id="3" name="Content Placeholder 2"/>
          <p:cNvSpPr>
            <a:spLocks noGrp="1"/>
          </p:cNvSpPr>
          <p:nvPr>
            <p:ph idx="1"/>
          </p:nvPr>
        </p:nvSpPr>
        <p:spPr>
          <a:xfrm>
            <a:off x="381000" y="1066800"/>
            <a:ext cx="6400800" cy="5334000"/>
          </a:xfrm>
        </p:spPr>
        <p:txBody>
          <a:bodyPr/>
          <a:lstStyle/>
          <a:p>
            <a:r>
              <a:rPr lang="en-US" altLang="ko-KR" sz="2500" dirty="0"/>
              <a:t>Japan in 1938  outlawed use of Korean language in an attempt to eradicate Korean national identity.</a:t>
            </a:r>
          </a:p>
          <a:p>
            <a:r>
              <a:rPr lang="en-US" altLang="ko-KR" sz="2500" dirty="0"/>
              <a:t>Koreans were forced to change names to Japanese names: both surnames and first names</a:t>
            </a:r>
          </a:p>
          <a:p>
            <a:r>
              <a:rPr lang="en-US" altLang="ko-KR" sz="2500" dirty="0"/>
              <a:t>Lost Names by Richard Kim: </a:t>
            </a:r>
            <a:r>
              <a:rPr lang="en-US" altLang="en-US" sz="2200" dirty="0">
                <a:ea typeface="ＭＳ Ｐゴシック" panose="020B0600070205080204" pitchFamily="34" charset="-128"/>
              </a:rPr>
              <a:t>Japanese teacher tells Kim’s father, “I am sorry… Even the British wouldn’t have thought of doing this sort of primitive thing in India… inflicting on you this humiliation…unthinkable for one Asian people to another Asian people, especially we Asians who should have a greater respect for our ancestors.” (p 109)</a:t>
            </a:r>
          </a:p>
          <a:p>
            <a:endParaRPr lang="ko-KR" altLang="en-US" dirty="0"/>
          </a:p>
        </p:txBody>
      </p:sp>
      <p:pic>
        <p:nvPicPr>
          <p:cNvPr id="4" name="Picture 2" descr="https://images-na.ssl-images-amazon.com/images/I/51f4XJc1i9L._SX295_BO1,204,203,200_.jpg">
            <a:extLst>
              <a:ext uri="{FF2B5EF4-FFF2-40B4-BE49-F238E27FC236}">
                <a16:creationId xmlns:a16="http://schemas.microsoft.com/office/drawing/2014/main" id="{D4204658-FF01-44D3-91FC-0DD25C3B3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752600"/>
            <a:ext cx="204090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38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pPr eaLnBrk="1" fontAlgn="auto" hangingPunct="1">
              <a:spcAft>
                <a:spcPts val="0"/>
              </a:spcAft>
              <a:defRPr/>
            </a:pPr>
            <a:r>
              <a:rPr lang="en-US" dirty="0">
                <a:solidFill>
                  <a:schemeClr val="tx2">
                    <a:satMod val="200000"/>
                  </a:schemeClr>
                </a:solidFill>
              </a:rPr>
              <a:t>KOREA</a:t>
            </a:r>
          </a:p>
        </p:txBody>
      </p:sp>
      <p:pic>
        <p:nvPicPr>
          <p:cNvPr id="16387" name="Picture 2" descr="http://blogfiles9.naver.net/data41/2008/11/16/40/01.asia_pol_00_myatlas.jpg"/>
          <p:cNvPicPr>
            <a:picLocks noGrp="1" noChangeAspect="1" noChangeArrowheads="1"/>
          </p:cNvPicPr>
          <p:nvPr>
            <p:ph idx="1"/>
          </p:nvPr>
        </p:nvPicPr>
        <p:blipFill>
          <a:blip r:embed="rId3" cstate="print"/>
          <a:srcRect l="12140" t="14644" r="4047" b="15691"/>
          <a:stretch>
            <a:fillRect/>
          </a:stretch>
        </p:blipFill>
        <p:spPr>
          <a:xfrm>
            <a:off x="5141913" y="1600200"/>
            <a:ext cx="3768725" cy="4038600"/>
          </a:xfrm>
        </p:spPr>
      </p:pic>
      <p:sp>
        <p:nvSpPr>
          <p:cNvPr id="16389" name="Text Placeholder 10"/>
          <p:cNvSpPr>
            <a:spLocks noGrp="1"/>
          </p:cNvSpPr>
          <p:nvPr>
            <p:ph type="body" idx="4294967295"/>
          </p:nvPr>
        </p:nvSpPr>
        <p:spPr>
          <a:xfrm>
            <a:off x="533400" y="1600200"/>
            <a:ext cx="4267200" cy="4876800"/>
          </a:xfrm>
        </p:spPr>
        <p:txBody>
          <a:bodyPr/>
          <a:lstStyle/>
          <a:p>
            <a:pPr eaLnBrk="1" hangingPunct="1"/>
            <a:r>
              <a:rPr lang="en-US" sz="2700" dirty="0"/>
              <a:t>Located between China and Japan</a:t>
            </a:r>
          </a:p>
          <a:p>
            <a:pPr eaLnBrk="1" hangingPunct="1"/>
            <a:r>
              <a:rPr lang="en-US" sz="2700" dirty="0"/>
              <a:t>Continuous cultural and </a:t>
            </a:r>
            <a:r>
              <a:rPr lang="en-US" sz="2700" dirty="0" err="1"/>
              <a:t>geopolitcal</a:t>
            </a:r>
            <a:r>
              <a:rPr lang="en-US" sz="2700" dirty="0"/>
              <a:t> interactions with China and Japan</a:t>
            </a:r>
          </a:p>
          <a:p>
            <a:pPr eaLnBrk="1" hangingPunct="1"/>
            <a:r>
              <a:rPr lang="en-US" sz="2700" dirty="0"/>
              <a:t>Korean language is considered “language isolate”</a:t>
            </a:r>
            <a:br>
              <a:rPr lang="en-US" sz="2700" dirty="0"/>
            </a:br>
            <a:endParaRPr lang="en-US" sz="2700" dirty="0"/>
          </a:p>
        </p:txBody>
      </p:sp>
      <p:cxnSp>
        <p:nvCxnSpPr>
          <p:cNvPr id="7" name="Straight Arrow Connector 6"/>
          <p:cNvCxnSpPr/>
          <p:nvPr/>
        </p:nvCxnSpPr>
        <p:spPr>
          <a:xfrm rot="5400000">
            <a:off x="8115300" y="2857500"/>
            <a:ext cx="6096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424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886200" cy="990600"/>
          </a:xfrm>
        </p:spPr>
        <p:txBody>
          <a:bodyPr/>
          <a:lstStyle/>
          <a:p>
            <a:pPr eaLnBrk="1" fontAlgn="auto" hangingPunct="1">
              <a:spcAft>
                <a:spcPts val="0"/>
              </a:spcAft>
              <a:defRPr/>
            </a:pPr>
            <a:r>
              <a:rPr lang="en-US" dirty="0">
                <a:solidFill>
                  <a:schemeClr val="tx2">
                    <a:satMod val="200000"/>
                  </a:schemeClr>
                </a:solidFill>
              </a:rPr>
              <a:t>Divided Peninsula</a:t>
            </a:r>
          </a:p>
        </p:txBody>
      </p:sp>
      <p:sp>
        <p:nvSpPr>
          <p:cNvPr id="24579" name="Content Placeholder 7"/>
          <p:cNvSpPr>
            <a:spLocks noGrp="1"/>
          </p:cNvSpPr>
          <p:nvPr>
            <p:ph idx="1"/>
          </p:nvPr>
        </p:nvSpPr>
        <p:spPr>
          <a:xfrm>
            <a:off x="0" y="1295400"/>
            <a:ext cx="4114800" cy="4572000"/>
          </a:xfrm>
        </p:spPr>
        <p:txBody>
          <a:bodyPr/>
          <a:lstStyle/>
          <a:p>
            <a:pPr eaLnBrk="1" hangingPunct="1"/>
            <a:r>
              <a:rPr lang="en-US" sz="2700"/>
              <a:t>In 1945 at Postdam conference US (Truman), USSR (Stalin) and UK (Churchil) decided to divide Korean peninsula at 38</a:t>
            </a:r>
            <a:r>
              <a:rPr lang="en-US" sz="2700" baseline="30000"/>
              <a:t>th</a:t>
            </a:r>
            <a:r>
              <a:rPr lang="en-US" sz="2700"/>
              <a:t> parallel without consulting Koreans.</a:t>
            </a:r>
            <a:endParaRPr lang="en-US"/>
          </a:p>
        </p:txBody>
      </p:sp>
      <p:graphicFrame>
        <p:nvGraphicFramePr>
          <p:cNvPr id="9" name="Content Placeholder 4"/>
          <p:cNvGraphicFramePr>
            <a:graphicFrameLocks/>
          </p:cNvGraphicFramePr>
          <p:nvPr>
            <p:extLst>
              <p:ext uri="{D42A27DB-BD31-4B8C-83A1-F6EECF244321}">
                <p14:modId xmlns:p14="http://schemas.microsoft.com/office/powerpoint/2010/main" val="1007242268"/>
              </p:ext>
            </p:extLst>
          </p:nvPr>
        </p:nvGraphicFramePr>
        <p:xfrm>
          <a:off x="4191000" y="685800"/>
          <a:ext cx="4648200" cy="5994712"/>
        </p:xfrm>
        <a:graphic>
          <a:graphicData uri="http://schemas.openxmlformats.org/drawingml/2006/table">
            <a:tbl>
              <a:tblPr firstRow="1" bandRow="1">
                <a:tableStyleId>{5C22544A-7EE6-4342-B048-85BDC9FD1C3A}</a:tableStyleId>
              </a:tblPr>
              <a:tblGrid>
                <a:gridCol w="1784158">
                  <a:extLst>
                    <a:ext uri="{9D8B030D-6E8A-4147-A177-3AD203B41FA5}">
                      <a16:colId xmlns:a16="http://schemas.microsoft.com/office/drawing/2014/main" val="20000"/>
                    </a:ext>
                  </a:extLst>
                </a:gridCol>
                <a:gridCol w="2864042">
                  <a:extLst>
                    <a:ext uri="{9D8B030D-6E8A-4147-A177-3AD203B41FA5}">
                      <a16:colId xmlns:a16="http://schemas.microsoft.com/office/drawing/2014/main" val="20001"/>
                    </a:ext>
                  </a:extLst>
                </a:gridCol>
              </a:tblGrid>
              <a:tr h="475019">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75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lumMod val="50000"/>
                              <a:lumOff val="50000"/>
                            </a:schemeClr>
                          </a:solidFill>
                        </a:rPr>
                        <a:t>10</a:t>
                      </a:r>
                      <a:r>
                        <a:rPr lang="en-US" b="0" baseline="30000" dirty="0">
                          <a:solidFill>
                            <a:schemeClr val="bg1">
                              <a:lumMod val="50000"/>
                              <a:lumOff val="50000"/>
                            </a:schemeClr>
                          </a:solidFill>
                        </a:rPr>
                        <a:t>th</a:t>
                      </a:r>
                      <a:r>
                        <a:rPr lang="en-US" b="0" dirty="0">
                          <a:solidFill>
                            <a:schemeClr val="bg1">
                              <a:lumMod val="50000"/>
                              <a:lumOff val="50000"/>
                            </a:schemeClr>
                          </a:solidFill>
                        </a:rPr>
                        <a:t> century B.C.</a:t>
                      </a:r>
                    </a:p>
                  </a:txBody>
                  <a:tcPr/>
                </a:tc>
                <a:tc>
                  <a:txBody>
                    <a:bodyPr/>
                    <a:lstStyle/>
                    <a:p>
                      <a:r>
                        <a:rPr lang="en-US" b="0" dirty="0">
                          <a:solidFill>
                            <a:schemeClr val="bg1">
                              <a:lumMod val="50000"/>
                              <a:lumOff val="50000"/>
                            </a:schemeClr>
                          </a:solidFill>
                        </a:rPr>
                        <a:t>Go-</a:t>
                      </a:r>
                      <a:r>
                        <a:rPr lang="en-US" b="0" dirty="0" err="1">
                          <a:solidFill>
                            <a:schemeClr val="bg1">
                              <a:lumMod val="50000"/>
                              <a:lumOff val="50000"/>
                            </a:schemeClr>
                          </a:solidFill>
                        </a:rPr>
                        <a:t>Joseon</a:t>
                      </a:r>
                      <a:endParaRPr lang="en-US" b="0" dirty="0">
                        <a:solidFill>
                          <a:schemeClr val="bg1">
                            <a:lumMod val="50000"/>
                            <a:lumOff val="50000"/>
                          </a:schemeClr>
                        </a:solidFill>
                      </a:endParaRPr>
                    </a:p>
                  </a:txBody>
                  <a:tcPr/>
                </a:tc>
                <a:extLst>
                  <a:ext uri="{0D108BD9-81ED-4DB2-BD59-A6C34878D82A}">
                    <a16:rowId xmlns:a16="http://schemas.microsoft.com/office/drawing/2014/main" val="10001"/>
                  </a:ext>
                </a:extLst>
              </a:tr>
              <a:tr h="623326">
                <a:tc>
                  <a:txBody>
                    <a:bodyPr/>
                    <a:lstStyle/>
                    <a:p>
                      <a:r>
                        <a:rPr lang="en-US" dirty="0">
                          <a:solidFill>
                            <a:schemeClr val="bg1">
                              <a:lumMod val="50000"/>
                              <a:lumOff val="50000"/>
                            </a:schemeClr>
                          </a:solidFill>
                        </a:rPr>
                        <a:t>1</a:t>
                      </a:r>
                      <a:r>
                        <a:rPr lang="en-US" baseline="30000" dirty="0">
                          <a:solidFill>
                            <a:schemeClr val="bg1">
                              <a:lumMod val="50000"/>
                              <a:lumOff val="50000"/>
                            </a:schemeClr>
                          </a:solidFill>
                        </a:rPr>
                        <a:t>st</a:t>
                      </a:r>
                      <a:r>
                        <a:rPr lang="en-US" dirty="0">
                          <a:solidFill>
                            <a:schemeClr val="bg1">
                              <a:lumMod val="50000"/>
                              <a:lumOff val="50000"/>
                            </a:schemeClr>
                          </a:solidFill>
                        </a:rPr>
                        <a:t> century B.C.</a:t>
                      </a:r>
                    </a:p>
                  </a:txBody>
                  <a:tcPr/>
                </a:tc>
                <a:tc>
                  <a:txBody>
                    <a:bodyPr/>
                    <a:lstStyle/>
                    <a:p>
                      <a:r>
                        <a:rPr lang="en-US" dirty="0">
                          <a:solidFill>
                            <a:schemeClr val="bg1">
                              <a:lumMod val="50000"/>
                              <a:lumOff val="50000"/>
                            </a:schemeClr>
                          </a:solidFill>
                        </a:rPr>
                        <a:t>Three kingdoms </a:t>
                      </a:r>
                    </a:p>
                    <a:p>
                      <a:r>
                        <a:rPr lang="en-US" dirty="0">
                          <a:solidFill>
                            <a:schemeClr val="bg1">
                              <a:lumMod val="50000"/>
                              <a:lumOff val="50000"/>
                            </a:schemeClr>
                          </a:solidFill>
                        </a:rPr>
                        <a:t>(</a:t>
                      </a:r>
                      <a:r>
                        <a:rPr lang="en-US" dirty="0" err="1">
                          <a:solidFill>
                            <a:schemeClr val="bg1">
                              <a:lumMod val="50000"/>
                              <a:lumOff val="50000"/>
                            </a:schemeClr>
                          </a:solidFill>
                        </a:rPr>
                        <a:t>Shilla</a:t>
                      </a:r>
                      <a:r>
                        <a:rPr lang="en-US" dirty="0">
                          <a:solidFill>
                            <a:schemeClr val="bg1">
                              <a:lumMod val="50000"/>
                              <a:lumOff val="50000"/>
                            </a:schemeClr>
                          </a:solidFill>
                        </a:rPr>
                        <a:t>, </a:t>
                      </a:r>
                      <a:r>
                        <a:rPr lang="en-US" dirty="0" err="1">
                          <a:solidFill>
                            <a:schemeClr val="bg1">
                              <a:lumMod val="50000"/>
                              <a:lumOff val="50000"/>
                            </a:schemeClr>
                          </a:solidFill>
                        </a:rPr>
                        <a:t>Baekje</a:t>
                      </a:r>
                      <a:r>
                        <a:rPr lang="en-US" dirty="0">
                          <a:solidFill>
                            <a:schemeClr val="bg1">
                              <a:lumMod val="50000"/>
                              <a:lumOff val="50000"/>
                            </a:schemeClr>
                          </a:solidFill>
                        </a:rPr>
                        <a:t> and </a:t>
                      </a:r>
                      <a:r>
                        <a:rPr lang="en-US" dirty="0" err="1">
                          <a:solidFill>
                            <a:schemeClr val="bg1">
                              <a:lumMod val="50000"/>
                              <a:lumOff val="50000"/>
                            </a:schemeClr>
                          </a:solidFill>
                        </a:rPr>
                        <a:t>Goguryeo</a:t>
                      </a:r>
                      <a:r>
                        <a:rPr lang="en-US" dirty="0">
                          <a:solidFill>
                            <a:schemeClr val="bg1">
                              <a:lumMod val="50000"/>
                              <a:lumOff val="50000"/>
                            </a:schemeClr>
                          </a:solidFill>
                        </a:rPr>
                        <a:t>)</a:t>
                      </a:r>
                    </a:p>
                  </a:txBody>
                  <a:tcPr/>
                </a:tc>
                <a:extLst>
                  <a:ext uri="{0D108BD9-81ED-4DB2-BD59-A6C34878D82A}">
                    <a16:rowId xmlns:a16="http://schemas.microsoft.com/office/drawing/2014/main" val="10002"/>
                  </a:ext>
                </a:extLst>
              </a:tr>
              <a:tr h="623326">
                <a:tc>
                  <a:txBody>
                    <a:bodyPr/>
                    <a:lstStyle/>
                    <a:p>
                      <a:r>
                        <a:rPr lang="en-US" b="0" dirty="0">
                          <a:solidFill>
                            <a:schemeClr val="bg1">
                              <a:lumMod val="50000"/>
                              <a:lumOff val="50000"/>
                            </a:schemeClr>
                          </a:solidFill>
                        </a:rPr>
                        <a:t>668 – 935 A.D.</a:t>
                      </a:r>
                    </a:p>
                  </a:txBody>
                  <a:tcPr/>
                </a:tc>
                <a:tc>
                  <a:txBody>
                    <a:bodyPr/>
                    <a:lstStyle/>
                    <a:p>
                      <a:r>
                        <a:rPr lang="en-US" b="0" dirty="0">
                          <a:solidFill>
                            <a:schemeClr val="bg1">
                              <a:lumMod val="50000"/>
                              <a:lumOff val="50000"/>
                            </a:schemeClr>
                          </a:solidFill>
                        </a:rPr>
                        <a:t>Silla (south: 668-935)</a:t>
                      </a:r>
                    </a:p>
                    <a:p>
                      <a:r>
                        <a:rPr lang="en-US" b="0" dirty="0" err="1">
                          <a:solidFill>
                            <a:schemeClr val="bg1">
                              <a:lumMod val="50000"/>
                              <a:lumOff val="50000"/>
                            </a:schemeClr>
                          </a:solidFill>
                        </a:rPr>
                        <a:t>Balhae</a:t>
                      </a:r>
                      <a:r>
                        <a:rPr lang="en-US" b="0" baseline="0" dirty="0">
                          <a:solidFill>
                            <a:schemeClr val="bg1">
                              <a:lumMod val="50000"/>
                              <a:lumOff val="50000"/>
                            </a:schemeClr>
                          </a:solidFill>
                        </a:rPr>
                        <a:t> (north: 698-926)</a:t>
                      </a:r>
                      <a:endParaRPr lang="en-US" b="0" dirty="0">
                        <a:solidFill>
                          <a:schemeClr val="bg1">
                            <a:lumMod val="50000"/>
                            <a:lumOff val="50000"/>
                          </a:schemeClr>
                        </a:solidFill>
                      </a:endParaRPr>
                    </a:p>
                  </a:txBody>
                  <a:tcPr/>
                </a:tc>
                <a:extLst>
                  <a:ext uri="{0D108BD9-81ED-4DB2-BD59-A6C34878D82A}">
                    <a16:rowId xmlns:a16="http://schemas.microsoft.com/office/drawing/2014/main" val="10003"/>
                  </a:ext>
                </a:extLst>
              </a:tr>
              <a:tr h="475019">
                <a:tc>
                  <a:txBody>
                    <a:bodyPr/>
                    <a:lstStyle/>
                    <a:p>
                      <a:r>
                        <a:rPr lang="en-US" b="0" dirty="0">
                          <a:solidFill>
                            <a:schemeClr val="bg1">
                              <a:lumMod val="50000"/>
                              <a:lumOff val="50000"/>
                            </a:schemeClr>
                          </a:solidFill>
                        </a:rPr>
                        <a:t>935  - 1392</a:t>
                      </a:r>
                    </a:p>
                  </a:txBody>
                  <a:tcPr/>
                </a:tc>
                <a:tc>
                  <a:txBody>
                    <a:bodyPr/>
                    <a:lstStyle/>
                    <a:p>
                      <a:r>
                        <a:rPr lang="en-US" b="0" dirty="0" err="1">
                          <a:solidFill>
                            <a:schemeClr val="bg1">
                              <a:lumMod val="50000"/>
                              <a:lumOff val="50000"/>
                            </a:schemeClr>
                          </a:solidFill>
                        </a:rPr>
                        <a:t>Goryeo</a:t>
                      </a:r>
                      <a:r>
                        <a:rPr lang="en-US" b="0" dirty="0">
                          <a:solidFill>
                            <a:schemeClr val="bg1">
                              <a:lumMod val="50000"/>
                              <a:lumOff val="50000"/>
                            </a:schemeClr>
                          </a:solidFill>
                        </a:rPr>
                        <a:t> Dynasty</a:t>
                      </a:r>
                    </a:p>
                  </a:txBody>
                  <a:tcPr/>
                </a:tc>
                <a:extLst>
                  <a:ext uri="{0D108BD9-81ED-4DB2-BD59-A6C34878D82A}">
                    <a16:rowId xmlns:a16="http://schemas.microsoft.com/office/drawing/2014/main" val="10004"/>
                  </a:ext>
                </a:extLst>
              </a:tr>
              <a:tr h="475019">
                <a:tc>
                  <a:txBody>
                    <a:bodyPr/>
                    <a:lstStyle/>
                    <a:p>
                      <a:r>
                        <a:rPr lang="en-US" b="0" dirty="0">
                          <a:solidFill>
                            <a:schemeClr val="bg1">
                              <a:lumMod val="50000"/>
                              <a:lumOff val="50000"/>
                            </a:schemeClr>
                          </a:solidFill>
                        </a:rPr>
                        <a:t>1392 – 1910</a:t>
                      </a:r>
                    </a:p>
                  </a:txBody>
                  <a:tcPr/>
                </a:tc>
                <a:tc>
                  <a:txBody>
                    <a:bodyPr/>
                    <a:lstStyle/>
                    <a:p>
                      <a:r>
                        <a:rPr lang="en-US" b="0" dirty="0" err="1">
                          <a:solidFill>
                            <a:schemeClr val="bg1">
                              <a:lumMod val="50000"/>
                              <a:lumOff val="50000"/>
                            </a:schemeClr>
                          </a:solidFill>
                        </a:rPr>
                        <a:t>Joseon</a:t>
                      </a:r>
                      <a:r>
                        <a:rPr lang="en-US" b="0" dirty="0">
                          <a:solidFill>
                            <a:schemeClr val="bg1">
                              <a:lumMod val="50000"/>
                              <a:lumOff val="50000"/>
                            </a:schemeClr>
                          </a:solidFill>
                        </a:rPr>
                        <a:t> Dynasty</a:t>
                      </a:r>
                    </a:p>
                  </a:txBody>
                  <a:tcPr/>
                </a:tc>
                <a:extLst>
                  <a:ext uri="{0D108BD9-81ED-4DB2-BD59-A6C34878D82A}">
                    <a16:rowId xmlns:a16="http://schemas.microsoft.com/office/drawing/2014/main" val="10005"/>
                  </a:ext>
                </a:extLst>
              </a:tr>
              <a:tr h="475019">
                <a:tc>
                  <a:txBody>
                    <a:bodyPr/>
                    <a:lstStyle/>
                    <a:p>
                      <a:r>
                        <a:rPr lang="en-US" dirty="0">
                          <a:solidFill>
                            <a:schemeClr val="bg1">
                              <a:lumMod val="50000"/>
                              <a:lumOff val="50000"/>
                            </a:schemeClr>
                          </a:solidFill>
                        </a:rPr>
                        <a:t>1910 - 1945</a:t>
                      </a:r>
                    </a:p>
                  </a:txBody>
                  <a:tcPr/>
                </a:tc>
                <a:tc>
                  <a:txBody>
                    <a:bodyPr/>
                    <a:lstStyle/>
                    <a:p>
                      <a:r>
                        <a:rPr lang="en-US" dirty="0">
                          <a:solidFill>
                            <a:schemeClr val="bg1">
                              <a:lumMod val="50000"/>
                              <a:lumOff val="50000"/>
                            </a:schemeClr>
                          </a:solidFill>
                        </a:rPr>
                        <a:t>Japanese rule</a:t>
                      </a:r>
                    </a:p>
                  </a:txBody>
                  <a:tcPr/>
                </a:tc>
                <a:extLst>
                  <a:ext uri="{0D108BD9-81ED-4DB2-BD59-A6C34878D82A}">
                    <a16:rowId xmlns:a16="http://schemas.microsoft.com/office/drawing/2014/main" val="10006"/>
                  </a:ext>
                </a:extLst>
              </a:tr>
              <a:tr h="623326">
                <a:tc>
                  <a:txBody>
                    <a:bodyPr/>
                    <a:lstStyle/>
                    <a:p>
                      <a:r>
                        <a:rPr lang="en-US" b="1" dirty="0">
                          <a:solidFill>
                            <a:schemeClr val="bg1"/>
                          </a:solidFill>
                        </a:rPr>
                        <a:t>1948</a:t>
                      </a:r>
                    </a:p>
                  </a:txBody>
                  <a:tcPr/>
                </a:tc>
                <a:tc>
                  <a:txBody>
                    <a:bodyPr/>
                    <a:lstStyle/>
                    <a:p>
                      <a:r>
                        <a:rPr lang="en-US" b="1" dirty="0">
                          <a:solidFill>
                            <a:schemeClr val="bg1"/>
                          </a:solidFill>
                        </a:rPr>
                        <a:t>Established Republic of Korea in South</a:t>
                      </a:r>
                    </a:p>
                  </a:txBody>
                  <a:tcPr/>
                </a:tc>
                <a:extLst>
                  <a:ext uri="{0D108BD9-81ED-4DB2-BD59-A6C34878D82A}">
                    <a16:rowId xmlns:a16="http://schemas.microsoft.com/office/drawing/2014/main" val="10007"/>
                  </a:ext>
                </a:extLst>
              </a:tr>
              <a:tr h="475019">
                <a:tc>
                  <a:txBody>
                    <a:bodyPr/>
                    <a:lstStyle/>
                    <a:p>
                      <a:r>
                        <a:rPr lang="en-US" dirty="0">
                          <a:solidFill>
                            <a:schemeClr val="bg1">
                              <a:lumMod val="50000"/>
                              <a:lumOff val="50000"/>
                            </a:schemeClr>
                          </a:solidFill>
                        </a:rPr>
                        <a:t>1950-1953</a:t>
                      </a:r>
                    </a:p>
                  </a:txBody>
                  <a:tcPr/>
                </a:tc>
                <a:tc>
                  <a:txBody>
                    <a:bodyPr/>
                    <a:lstStyle/>
                    <a:p>
                      <a:r>
                        <a:rPr lang="en-US" dirty="0">
                          <a:solidFill>
                            <a:schemeClr val="bg1">
                              <a:lumMod val="50000"/>
                              <a:lumOff val="50000"/>
                            </a:schemeClr>
                          </a:solidFill>
                        </a:rPr>
                        <a:t>Korean</a:t>
                      </a:r>
                      <a:r>
                        <a:rPr lang="en-US" baseline="0" dirty="0">
                          <a:solidFill>
                            <a:schemeClr val="bg1">
                              <a:lumMod val="50000"/>
                              <a:lumOff val="50000"/>
                            </a:schemeClr>
                          </a:solidFill>
                        </a:rPr>
                        <a:t> war</a:t>
                      </a:r>
                      <a:endParaRPr lang="en-US" dirty="0">
                        <a:solidFill>
                          <a:schemeClr val="bg1">
                            <a:lumMod val="50000"/>
                            <a:lumOff val="50000"/>
                          </a:schemeClr>
                        </a:solidFill>
                      </a:endParaRPr>
                    </a:p>
                  </a:txBody>
                  <a:tcPr/>
                </a:tc>
                <a:extLst>
                  <a:ext uri="{0D108BD9-81ED-4DB2-BD59-A6C34878D82A}">
                    <a16:rowId xmlns:a16="http://schemas.microsoft.com/office/drawing/2014/main" val="10008"/>
                  </a:ext>
                </a:extLst>
              </a:tr>
              <a:tr h="475019">
                <a:tc>
                  <a:txBody>
                    <a:bodyPr/>
                    <a:lstStyle/>
                    <a:p>
                      <a:r>
                        <a:rPr lang="en-US" dirty="0">
                          <a:solidFill>
                            <a:schemeClr val="bg1">
                              <a:lumMod val="50000"/>
                              <a:lumOff val="50000"/>
                            </a:schemeClr>
                          </a:solidFill>
                        </a:rPr>
                        <a:t>1961</a:t>
                      </a:r>
                    </a:p>
                  </a:txBody>
                  <a:tcPr/>
                </a:tc>
                <a:tc>
                  <a:txBody>
                    <a:bodyPr/>
                    <a:lstStyle/>
                    <a:p>
                      <a:r>
                        <a:rPr lang="en-US" dirty="0">
                          <a:solidFill>
                            <a:schemeClr val="bg1">
                              <a:lumMod val="50000"/>
                              <a:lumOff val="50000"/>
                            </a:schemeClr>
                          </a:solidFill>
                        </a:rPr>
                        <a:t>Military coup</a:t>
                      </a:r>
                    </a:p>
                  </a:txBody>
                  <a:tcPr/>
                </a:tc>
                <a:extLst>
                  <a:ext uri="{0D108BD9-81ED-4DB2-BD59-A6C34878D82A}">
                    <a16:rowId xmlns:a16="http://schemas.microsoft.com/office/drawing/2014/main" val="10009"/>
                  </a:ext>
                </a:extLst>
              </a:tr>
              <a:tr h="475019">
                <a:tc>
                  <a:txBody>
                    <a:bodyPr/>
                    <a:lstStyle/>
                    <a:p>
                      <a:r>
                        <a:rPr lang="en-US" dirty="0">
                          <a:solidFill>
                            <a:schemeClr val="bg1">
                              <a:lumMod val="50000"/>
                              <a:lumOff val="50000"/>
                            </a:schemeClr>
                          </a:solidFill>
                        </a:rPr>
                        <a:t>1988</a:t>
                      </a:r>
                    </a:p>
                  </a:txBody>
                  <a:tcPr/>
                </a:tc>
                <a:tc>
                  <a:txBody>
                    <a:bodyPr/>
                    <a:lstStyle/>
                    <a:p>
                      <a:r>
                        <a:rPr lang="en-US" dirty="0">
                          <a:solidFill>
                            <a:schemeClr val="bg1">
                              <a:lumMod val="50000"/>
                              <a:lumOff val="50000"/>
                            </a:schemeClr>
                          </a:solidFill>
                        </a:rPr>
                        <a:t>Seoul Olympics</a:t>
                      </a:r>
                    </a:p>
                  </a:txBody>
                  <a:tcPr/>
                </a:tc>
                <a:extLst>
                  <a:ext uri="{0D108BD9-81ED-4DB2-BD59-A6C34878D82A}">
                    <a16:rowId xmlns:a16="http://schemas.microsoft.com/office/drawing/2014/main" val="10010"/>
                  </a:ext>
                </a:extLst>
              </a:tr>
            </a:tbl>
          </a:graphicData>
        </a:graphic>
      </p:graphicFrame>
      <p:pic>
        <p:nvPicPr>
          <p:cNvPr id="24618" name="Picture 2" descr="http://upload.wikimedia.org/wikipedia/commons/thumb/0/0d/Potsdam_conference_1945-6.jpg/220px-Potsdam_conference_1945-6.jpg">
            <a:hlinkClick r:id="rId3"/>
          </p:cNvPr>
          <p:cNvPicPr>
            <a:picLocks noChangeAspect="1" noChangeArrowheads="1"/>
          </p:cNvPicPr>
          <p:nvPr/>
        </p:nvPicPr>
        <p:blipFill>
          <a:blip r:embed="rId4" cstate="print"/>
          <a:srcRect/>
          <a:stretch>
            <a:fillRect/>
          </a:stretch>
        </p:blipFill>
        <p:spPr bwMode="auto">
          <a:xfrm>
            <a:off x="685800" y="4572000"/>
            <a:ext cx="2727325" cy="2057400"/>
          </a:xfrm>
          <a:prstGeom prst="rect">
            <a:avLst/>
          </a:prstGeom>
          <a:noFill/>
          <a:ln w="9525">
            <a:noFill/>
            <a:miter lim="800000"/>
            <a:headEnd/>
            <a:tailEnd/>
          </a:ln>
        </p:spPr>
      </p:pic>
    </p:spTree>
    <p:extLst>
      <p:ext uri="{BB962C8B-B14F-4D97-AF65-F5344CB8AC3E}">
        <p14:creationId xmlns:p14="http://schemas.microsoft.com/office/powerpoint/2010/main" val="33339678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noChangeArrowheads="1"/>
          </p:cNvPicPr>
          <p:nvPr/>
        </p:nvPicPr>
        <p:blipFill>
          <a:blip r:embed="rId2"/>
          <a:srcRect/>
          <a:stretch>
            <a:fillRect/>
          </a:stretch>
        </p:blipFill>
        <p:spPr bwMode="auto">
          <a:xfrm>
            <a:off x="1714500" y="95250"/>
            <a:ext cx="5715000" cy="6667500"/>
          </a:xfrm>
          <a:prstGeom prst="rect">
            <a:avLst/>
          </a:prstGeom>
          <a:noFill/>
          <a:ln w="9525">
            <a:noFill/>
            <a:miter lim="800000"/>
            <a:headEnd/>
            <a:tailEnd/>
          </a:ln>
        </p:spPr>
      </p:pic>
    </p:spTree>
    <p:extLst>
      <p:ext uri="{BB962C8B-B14F-4D97-AF65-F5344CB8AC3E}">
        <p14:creationId xmlns:p14="http://schemas.microsoft.com/office/powerpoint/2010/main" val="15473097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639"/>
            <a:ext cx="4495800" cy="702961"/>
          </a:xfrm>
        </p:spPr>
        <p:txBody>
          <a:bodyPr/>
          <a:lstStyle/>
          <a:p>
            <a:pPr eaLnBrk="1" fontAlgn="auto" hangingPunct="1">
              <a:spcAft>
                <a:spcPts val="0"/>
              </a:spcAft>
              <a:defRPr/>
            </a:pPr>
            <a:r>
              <a:rPr lang="en-US" sz="3600" dirty="0">
                <a:solidFill>
                  <a:schemeClr val="tx2">
                    <a:satMod val="200000"/>
                  </a:schemeClr>
                </a:solidFill>
              </a:rPr>
              <a:t>Korean War </a:t>
            </a:r>
            <a:r>
              <a:rPr lang="en-US" sz="3200" dirty="0">
                <a:solidFill>
                  <a:schemeClr val="tx2">
                    <a:satMod val="200000"/>
                  </a:schemeClr>
                </a:solidFill>
              </a:rPr>
              <a:t>(1950 – 1953)</a:t>
            </a:r>
          </a:p>
        </p:txBody>
      </p:sp>
      <p:sp>
        <p:nvSpPr>
          <p:cNvPr id="25603" name="Content Placeholder 7"/>
          <p:cNvSpPr>
            <a:spLocks noGrp="1"/>
          </p:cNvSpPr>
          <p:nvPr>
            <p:ph idx="1"/>
          </p:nvPr>
        </p:nvSpPr>
        <p:spPr>
          <a:xfrm>
            <a:off x="228600" y="1116139"/>
            <a:ext cx="4267200" cy="5334000"/>
          </a:xfrm>
        </p:spPr>
        <p:txBody>
          <a:bodyPr/>
          <a:lstStyle/>
          <a:p>
            <a:pPr eaLnBrk="1" hangingPunct="1"/>
            <a:r>
              <a:rPr lang="en-US" sz="2500" dirty="0"/>
              <a:t>North Korea invaded south by launching surprise attack on 6/25/50.</a:t>
            </a:r>
          </a:p>
          <a:p>
            <a:pPr eaLnBrk="1" hangingPunct="1"/>
            <a:r>
              <a:rPr lang="en-US" sz="2500" dirty="0"/>
              <a:t>United Nations forces led by US defended South.</a:t>
            </a:r>
          </a:p>
          <a:p>
            <a:pPr eaLnBrk="1" hangingPunct="1"/>
            <a:r>
              <a:rPr lang="en-US" sz="2500" dirty="0"/>
              <a:t>Armistice agreement was signed by UN, North Korea, and China in 1953.</a:t>
            </a:r>
          </a:p>
          <a:p>
            <a:pPr eaLnBrk="1" hangingPunct="1"/>
            <a:r>
              <a:rPr lang="en-US" sz="2500" dirty="0"/>
              <a:t>Many Koreans lost or separated from family members in both south and north. </a:t>
            </a:r>
          </a:p>
        </p:txBody>
      </p:sp>
      <p:graphicFrame>
        <p:nvGraphicFramePr>
          <p:cNvPr id="9" name="Content Placeholder 4"/>
          <p:cNvGraphicFramePr>
            <a:graphicFrameLocks/>
          </p:cNvGraphicFramePr>
          <p:nvPr>
            <p:extLst>
              <p:ext uri="{D42A27DB-BD31-4B8C-83A1-F6EECF244321}">
                <p14:modId xmlns:p14="http://schemas.microsoft.com/office/powerpoint/2010/main" val="1200030108"/>
              </p:ext>
            </p:extLst>
          </p:nvPr>
        </p:nvGraphicFramePr>
        <p:xfrm>
          <a:off x="4800600" y="457200"/>
          <a:ext cx="4114800" cy="6206470"/>
        </p:xfrm>
        <a:graphic>
          <a:graphicData uri="http://schemas.openxmlformats.org/drawingml/2006/table">
            <a:tbl>
              <a:tblPr firstRow="1" bandRow="1">
                <a:tableStyleId>{5C22544A-7EE6-4342-B048-85BDC9FD1C3A}</a:tableStyleId>
              </a:tblPr>
              <a:tblGrid>
                <a:gridCol w="1660358">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tblGrid>
              <a:tr h="481690">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81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lumMod val="50000"/>
                              <a:lumOff val="50000"/>
                            </a:schemeClr>
                          </a:solidFill>
                        </a:rPr>
                        <a:t>10</a:t>
                      </a:r>
                      <a:r>
                        <a:rPr lang="en-US" b="0" baseline="30000" dirty="0">
                          <a:solidFill>
                            <a:schemeClr val="bg1">
                              <a:lumMod val="50000"/>
                              <a:lumOff val="50000"/>
                            </a:schemeClr>
                          </a:solidFill>
                        </a:rPr>
                        <a:t>th</a:t>
                      </a:r>
                      <a:r>
                        <a:rPr lang="en-US" b="0" dirty="0">
                          <a:solidFill>
                            <a:schemeClr val="bg1">
                              <a:lumMod val="50000"/>
                              <a:lumOff val="50000"/>
                            </a:schemeClr>
                          </a:solidFill>
                        </a:rPr>
                        <a:t> century B.C.</a:t>
                      </a:r>
                    </a:p>
                  </a:txBody>
                  <a:tcPr/>
                </a:tc>
                <a:tc>
                  <a:txBody>
                    <a:bodyPr/>
                    <a:lstStyle/>
                    <a:p>
                      <a:r>
                        <a:rPr lang="en-US" b="0" dirty="0">
                          <a:solidFill>
                            <a:schemeClr val="bg1">
                              <a:lumMod val="50000"/>
                              <a:lumOff val="50000"/>
                            </a:schemeClr>
                          </a:solidFill>
                        </a:rPr>
                        <a:t>Go-</a:t>
                      </a:r>
                      <a:r>
                        <a:rPr lang="en-US" b="0" dirty="0" err="1">
                          <a:solidFill>
                            <a:schemeClr val="bg1">
                              <a:lumMod val="50000"/>
                              <a:lumOff val="50000"/>
                            </a:schemeClr>
                          </a:solidFill>
                        </a:rPr>
                        <a:t>Joseon</a:t>
                      </a:r>
                      <a:endParaRPr lang="en-US" b="0" dirty="0">
                        <a:solidFill>
                          <a:schemeClr val="bg1">
                            <a:lumMod val="50000"/>
                            <a:lumOff val="50000"/>
                          </a:schemeClr>
                        </a:solidFill>
                      </a:endParaRPr>
                    </a:p>
                  </a:txBody>
                  <a:tcPr/>
                </a:tc>
                <a:extLst>
                  <a:ext uri="{0D108BD9-81ED-4DB2-BD59-A6C34878D82A}">
                    <a16:rowId xmlns:a16="http://schemas.microsoft.com/office/drawing/2014/main" val="10001"/>
                  </a:ext>
                </a:extLst>
              </a:tr>
              <a:tr h="902972">
                <a:tc>
                  <a:txBody>
                    <a:bodyPr/>
                    <a:lstStyle/>
                    <a:p>
                      <a:r>
                        <a:rPr lang="en-US" dirty="0">
                          <a:solidFill>
                            <a:schemeClr val="bg1">
                              <a:lumMod val="50000"/>
                              <a:lumOff val="50000"/>
                            </a:schemeClr>
                          </a:solidFill>
                        </a:rPr>
                        <a:t>1</a:t>
                      </a:r>
                      <a:r>
                        <a:rPr lang="en-US" baseline="30000" dirty="0">
                          <a:solidFill>
                            <a:schemeClr val="bg1">
                              <a:lumMod val="50000"/>
                              <a:lumOff val="50000"/>
                            </a:schemeClr>
                          </a:solidFill>
                        </a:rPr>
                        <a:t>st</a:t>
                      </a:r>
                      <a:r>
                        <a:rPr lang="en-US" dirty="0">
                          <a:solidFill>
                            <a:schemeClr val="bg1">
                              <a:lumMod val="50000"/>
                              <a:lumOff val="50000"/>
                            </a:schemeClr>
                          </a:solidFill>
                        </a:rPr>
                        <a:t> century B.C.</a:t>
                      </a:r>
                    </a:p>
                  </a:txBody>
                  <a:tcPr/>
                </a:tc>
                <a:tc>
                  <a:txBody>
                    <a:bodyPr/>
                    <a:lstStyle/>
                    <a:p>
                      <a:r>
                        <a:rPr lang="en-US" dirty="0">
                          <a:solidFill>
                            <a:schemeClr val="bg1">
                              <a:lumMod val="50000"/>
                              <a:lumOff val="50000"/>
                            </a:schemeClr>
                          </a:solidFill>
                        </a:rPr>
                        <a:t>Three kingdoms </a:t>
                      </a:r>
                    </a:p>
                    <a:p>
                      <a:r>
                        <a:rPr lang="en-US" dirty="0">
                          <a:solidFill>
                            <a:schemeClr val="bg1">
                              <a:lumMod val="50000"/>
                              <a:lumOff val="50000"/>
                            </a:schemeClr>
                          </a:solidFill>
                        </a:rPr>
                        <a:t>(</a:t>
                      </a:r>
                      <a:r>
                        <a:rPr lang="en-US" dirty="0" err="1">
                          <a:solidFill>
                            <a:schemeClr val="bg1">
                              <a:lumMod val="50000"/>
                              <a:lumOff val="50000"/>
                            </a:schemeClr>
                          </a:solidFill>
                        </a:rPr>
                        <a:t>Shilla</a:t>
                      </a:r>
                      <a:r>
                        <a:rPr lang="en-US" dirty="0">
                          <a:solidFill>
                            <a:schemeClr val="bg1">
                              <a:lumMod val="50000"/>
                              <a:lumOff val="50000"/>
                            </a:schemeClr>
                          </a:solidFill>
                        </a:rPr>
                        <a:t>, </a:t>
                      </a:r>
                      <a:r>
                        <a:rPr lang="en-US" dirty="0" err="1">
                          <a:solidFill>
                            <a:schemeClr val="bg1">
                              <a:lumMod val="50000"/>
                              <a:lumOff val="50000"/>
                            </a:schemeClr>
                          </a:solidFill>
                        </a:rPr>
                        <a:t>Baekje</a:t>
                      </a:r>
                      <a:r>
                        <a:rPr lang="en-US" dirty="0">
                          <a:solidFill>
                            <a:schemeClr val="bg1">
                              <a:lumMod val="50000"/>
                              <a:lumOff val="50000"/>
                            </a:schemeClr>
                          </a:solidFill>
                        </a:rPr>
                        <a:t> and </a:t>
                      </a:r>
                      <a:r>
                        <a:rPr lang="en-US" dirty="0" err="1">
                          <a:solidFill>
                            <a:schemeClr val="bg1">
                              <a:lumMod val="50000"/>
                              <a:lumOff val="50000"/>
                            </a:schemeClr>
                          </a:solidFill>
                        </a:rPr>
                        <a:t>Goguryeo</a:t>
                      </a:r>
                      <a:r>
                        <a:rPr lang="en-US" dirty="0">
                          <a:solidFill>
                            <a:schemeClr val="bg1">
                              <a:lumMod val="50000"/>
                              <a:lumOff val="50000"/>
                            </a:schemeClr>
                          </a:solidFill>
                        </a:rPr>
                        <a:t>)</a:t>
                      </a:r>
                    </a:p>
                  </a:txBody>
                  <a:tcPr/>
                </a:tc>
                <a:extLst>
                  <a:ext uri="{0D108BD9-81ED-4DB2-BD59-A6C34878D82A}">
                    <a16:rowId xmlns:a16="http://schemas.microsoft.com/office/drawing/2014/main" val="10002"/>
                  </a:ext>
                </a:extLst>
              </a:tr>
              <a:tr h="632080">
                <a:tc>
                  <a:txBody>
                    <a:bodyPr/>
                    <a:lstStyle/>
                    <a:p>
                      <a:r>
                        <a:rPr lang="en-US" b="0" dirty="0">
                          <a:solidFill>
                            <a:schemeClr val="bg1">
                              <a:lumMod val="50000"/>
                              <a:lumOff val="50000"/>
                            </a:schemeClr>
                          </a:solidFill>
                        </a:rPr>
                        <a:t>668 – 935 A.D.</a:t>
                      </a:r>
                    </a:p>
                  </a:txBody>
                  <a:tcPr/>
                </a:tc>
                <a:tc>
                  <a:txBody>
                    <a:bodyPr/>
                    <a:lstStyle/>
                    <a:p>
                      <a:r>
                        <a:rPr lang="en-US" b="0" dirty="0" err="1">
                          <a:solidFill>
                            <a:schemeClr val="bg1">
                              <a:lumMod val="50000"/>
                              <a:lumOff val="50000"/>
                            </a:schemeClr>
                          </a:solidFill>
                        </a:rPr>
                        <a:t>Shilla</a:t>
                      </a:r>
                      <a:r>
                        <a:rPr lang="en-US" b="0" dirty="0">
                          <a:solidFill>
                            <a:schemeClr val="bg1">
                              <a:lumMod val="50000"/>
                              <a:lumOff val="50000"/>
                            </a:schemeClr>
                          </a:solidFill>
                        </a:rPr>
                        <a:t> (south: 668-935)</a:t>
                      </a:r>
                    </a:p>
                    <a:p>
                      <a:r>
                        <a:rPr lang="en-US" b="0" dirty="0" err="1">
                          <a:solidFill>
                            <a:schemeClr val="bg1">
                              <a:lumMod val="50000"/>
                              <a:lumOff val="50000"/>
                            </a:schemeClr>
                          </a:solidFill>
                        </a:rPr>
                        <a:t>Balhae</a:t>
                      </a:r>
                      <a:r>
                        <a:rPr lang="en-US" b="0" baseline="0" dirty="0">
                          <a:solidFill>
                            <a:schemeClr val="bg1">
                              <a:lumMod val="50000"/>
                              <a:lumOff val="50000"/>
                            </a:schemeClr>
                          </a:solidFill>
                        </a:rPr>
                        <a:t> (north: 698-926)</a:t>
                      </a:r>
                      <a:endParaRPr lang="en-US" b="0" dirty="0">
                        <a:solidFill>
                          <a:schemeClr val="bg1">
                            <a:lumMod val="50000"/>
                            <a:lumOff val="50000"/>
                          </a:schemeClr>
                        </a:solidFill>
                      </a:endParaRPr>
                    </a:p>
                  </a:txBody>
                  <a:tcPr/>
                </a:tc>
                <a:extLst>
                  <a:ext uri="{0D108BD9-81ED-4DB2-BD59-A6C34878D82A}">
                    <a16:rowId xmlns:a16="http://schemas.microsoft.com/office/drawing/2014/main" val="10003"/>
                  </a:ext>
                </a:extLst>
              </a:tr>
              <a:tr h="481690">
                <a:tc>
                  <a:txBody>
                    <a:bodyPr/>
                    <a:lstStyle/>
                    <a:p>
                      <a:r>
                        <a:rPr lang="en-US" b="0" dirty="0">
                          <a:solidFill>
                            <a:schemeClr val="bg1">
                              <a:lumMod val="50000"/>
                              <a:lumOff val="50000"/>
                            </a:schemeClr>
                          </a:solidFill>
                        </a:rPr>
                        <a:t>935  - 1392</a:t>
                      </a:r>
                    </a:p>
                  </a:txBody>
                  <a:tcPr/>
                </a:tc>
                <a:tc>
                  <a:txBody>
                    <a:bodyPr/>
                    <a:lstStyle/>
                    <a:p>
                      <a:r>
                        <a:rPr lang="en-US" b="0" dirty="0" err="1">
                          <a:solidFill>
                            <a:schemeClr val="bg1">
                              <a:lumMod val="50000"/>
                              <a:lumOff val="50000"/>
                            </a:schemeClr>
                          </a:solidFill>
                        </a:rPr>
                        <a:t>Goryeo</a:t>
                      </a:r>
                      <a:r>
                        <a:rPr lang="en-US" b="0" dirty="0">
                          <a:solidFill>
                            <a:schemeClr val="bg1">
                              <a:lumMod val="50000"/>
                              <a:lumOff val="50000"/>
                            </a:schemeClr>
                          </a:solidFill>
                        </a:rPr>
                        <a:t> Dynasty</a:t>
                      </a:r>
                    </a:p>
                  </a:txBody>
                  <a:tcPr/>
                </a:tc>
                <a:extLst>
                  <a:ext uri="{0D108BD9-81ED-4DB2-BD59-A6C34878D82A}">
                    <a16:rowId xmlns:a16="http://schemas.microsoft.com/office/drawing/2014/main" val="10004"/>
                  </a:ext>
                </a:extLst>
              </a:tr>
              <a:tr h="481690">
                <a:tc>
                  <a:txBody>
                    <a:bodyPr/>
                    <a:lstStyle/>
                    <a:p>
                      <a:r>
                        <a:rPr lang="en-US" b="0" dirty="0">
                          <a:solidFill>
                            <a:schemeClr val="bg1">
                              <a:lumMod val="50000"/>
                              <a:lumOff val="50000"/>
                            </a:schemeClr>
                          </a:solidFill>
                        </a:rPr>
                        <a:t>1392 – 1910</a:t>
                      </a:r>
                    </a:p>
                  </a:txBody>
                  <a:tcPr/>
                </a:tc>
                <a:tc>
                  <a:txBody>
                    <a:bodyPr/>
                    <a:lstStyle/>
                    <a:p>
                      <a:r>
                        <a:rPr lang="en-US" b="0" dirty="0" err="1">
                          <a:solidFill>
                            <a:schemeClr val="bg1">
                              <a:lumMod val="50000"/>
                              <a:lumOff val="50000"/>
                            </a:schemeClr>
                          </a:solidFill>
                        </a:rPr>
                        <a:t>Joseon</a:t>
                      </a:r>
                      <a:r>
                        <a:rPr lang="en-US" b="0" dirty="0">
                          <a:solidFill>
                            <a:schemeClr val="bg1">
                              <a:lumMod val="50000"/>
                              <a:lumOff val="50000"/>
                            </a:schemeClr>
                          </a:solidFill>
                        </a:rPr>
                        <a:t> Dynasty</a:t>
                      </a:r>
                    </a:p>
                  </a:txBody>
                  <a:tcPr/>
                </a:tc>
                <a:extLst>
                  <a:ext uri="{0D108BD9-81ED-4DB2-BD59-A6C34878D82A}">
                    <a16:rowId xmlns:a16="http://schemas.microsoft.com/office/drawing/2014/main" val="10005"/>
                  </a:ext>
                </a:extLst>
              </a:tr>
              <a:tr h="481690">
                <a:tc>
                  <a:txBody>
                    <a:bodyPr/>
                    <a:lstStyle/>
                    <a:p>
                      <a:r>
                        <a:rPr lang="en-US" dirty="0">
                          <a:solidFill>
                            <a:schemeClr val="bg1">
                              <a:lumMod val="50000"/>
                              <a:lumOff val="50000"/>
                            </a:schemeClr>
                          </a:solidFill>
                        </a:rPr>
                        <a:t>1910 - 1945</a:t>
                      </a:r>
                    </a:p>
                  </a:txBody>
                  <a:tcPr/>
                </a:tc>
                <a:tc>
                  <a:txBody>
                    <a:bodyPr/>
                    <a:lstStyle/>
                    <a:p>
                      <a:r>
                        <a:rPr lang="en-US" dirty="0">
                          <a:solidFill>
                            <a:schemeClr val="bg1">
                              <a:lumMod val="50000"/>
                              <a:lumOff val="50000"/>
                            </a:schemeClr>
                          </a:solidFill>
                        </a:rPr>
                        <a:t>Japanese rule</a:t>
                      </a:r>
                    </a:p>
                  </a:txBody>
                  <a:tcPr/>
                </a:tc>
                <a:extLst>
                  <a:ext uri="{0D108BD9-81ED-4DB2-BD59-A6C34878D82A}">
                    <a16:rowId xmlns:a16="http://schemas.microsoft.com/office/drawing/2014/main" val="10006"/>
                  </a:ext>
                </a:extLst>
              </a:tr>
              <a:tr h="632080">
                <a:tc>
                  <a:txBody>
                    <a:bodyPr/>
                    <a:lstStyle/>
                    <a:p>
                      <a:r>
                        <a:rPr lang="en-US" dirty="0">
                          <a:solidFill>
                            <a:schemeClr val="bg1">
                              <a:lumMod val="50000"/>
                              <a:lumOff val="50000"/>
                            </a:schemeClr>
                          </a:solidFill>
                        </a:rPr>
                        <a:t>1948</a:t>
                      </a:r>
                    </a:p>
                  </a:txBody>
                  <a:tcPr/>
                </a:tc>
                <a:tc>
                  <a:txBody>
                    <a:bodyPr/>
                    <a:lstStyle/>
                    <a:p>
                      <a:r>
                        <a:rPr lang="en-US" dirty="0">
                          <a:solidFill>
                            <a:schemeClr val="bg1">
                              <a:lumMod val="50000"/>
                              <a:lumOff val="50000"/>
                            </a:schemeClr>
                          </a:solidFill>
                        </a:rPr>
                        <a:t>Established Republic of Korea in South</a:t>
                      </a:r>
                    </a:p>
                  </a:txBody>
                  <a:tcPr/>
                </a:tc>
                <a:extLst>
                  <a:ext uri="{0D108BD9-81ED-4DB2-BD59-A6C34878D82A}">
                    <a16:rowId xmlns:a16="http://schemas.microsoft.com/office/drawing/2014/main" val="10007"/>
                  </a:ext>
                </a:extLst>
              </a:tr>
              <a:tr h="481690">
                <a:tc>
                  <a:txBody>
                    <a:bodyPr/>
                    <a:lstStyle/>
                    <a:p>
                      <a:r>
                        <a:rPr lang="en-US" b="1" dirty="0">
                          <a:solidFill>
                            <a:schemeClr val="bg1"/>
                          </a:solidFill>
                        </a:rPr>
                        <a:t>1950-1953</a:t>
                      </a:r>
                    </a:p>
                  </a:txBody>
                  <a:tcPr/>
                </a:tc>
                <a:tc>
                  <a:txBody>
                    <a:bodyPr/>
                    <a:lstStyle/>
                    <a:p>
                      <a:r>
                        <a:rPr lang="en-US" b="1" dirty="0">
                          <a:solidFill>
                            <a:schemeClr val="bg1"/>
                          </a:solidFill>
                        </a:rPr>
                        <a:t>Korean</a:t>
                      </a:r>
                      <a:r>
                        <a:rPr lang="en-US" b="1" baseline="0" dirty="0">
                          <a:solidFill>
                            <a:schemeClr val="bg1"/>
                          </a:solidFill>
                        </a:rPr>
                        <a:t> war</a:t>
                      </a:r>
                      <a:endParaRPr lang="en-US" b="1" dirty="0">
                        <a:solidFill>
                          <a:schemeClr val="bg1"/>
                        </a:solidFill>
                      </a:endParaRPr>
                    </a:p>
                  </a:txBody>
                  <a:tcPr/>
                </a:tc>
                <a:extLst>
                  <a:ext uri="{0D108BD9-81ED-4DB2-BD59-A6C34878D82A}">
                    <a16:rowId xmlns:a16="http://schemas.microsoft.com/office/drawing/2014/main" val="10008"/>
                  </a:ext>
                </a:extLst>
              </a:tr>
              <a:tr h="481690">
                <a:tc>
                  <a:txBody>
                    <a:bodyPr/>
                    <a:lstStyle/>
                    <a:p>
                      <a:r>
                        <a:rPr lang="en-US" dirty="0">
                          <a:solidFill>
                            <a:schemeClr val="bg1">
                              <a:lumMod val="50000"/>
                              <a:lumOff val="50000"/>
                            </a:schemeClr>
                          </a:solidFill>
                        </a:rPr>
                        <a:t>1961</a:t>
                      </a:r>
                    </a:p>
                  </a:txBody>
                  <a:tcPr/>
                </a:tc>
                <a:tc>
                  <a:txBody>
                    <a:bodyPr/>
                    <a:lstStyle/>
                    <a:p>
                      <a:r>
                        <a:rPr lang="en-US" dirty="0">
                          <a:solidFill>
                            <a:schemeClr val="bg1">
                              <a:lumMod val="50000"/>
                              <a:lumOff val="50000"/>
                            </a:schemeClr>
                          </a:solidFill>
                        </a:rPr>
                        <a:t>Military coup</a:t>
                      </a:r>
                    </a:p>
                  </a:txBody>
                  <a:tcPr/>
                </a:tc>
                <a:extLst>
                  <a:ext uri="{0D108BD9-81ED-4DB2-BD59-A6C34878D82A}">
                    <a16:rowId xmlns:a16="http://schemas.microsoft.com/office/drawing/2014/main" val="10009"/>
                  </a:ext>
                </a:extLst>
              </a:tr>
              <a:tr h="481690">
                <a:tc>
                  <a:txBody>
                    <a:bodyPr/>
                    <a:lstStyle/>
                    <a:p>
                      <a:r>
                        <a:rPr lang="en-US" dirty="0">
                          <a:solidFill>
                            <a:schemeClr val="bg1">
                              <a:lumMod val="50000"/>
                              <a:lumOff val="50000"/>
                            </a:schemeClr>
                          </a:solidFill>
                        </a:rPr>
                        <a:t>1988</a:t>
                      </a:r>
                    </a:p>
                  </a:txBody>
                  <a:tcPr/>
                </a:tc>
                <a:tc>
                  <a:txBody>
                    <a:bodyPr/>
                    <a:lstStyle/>
                    <a:p>
                      <a:r>
                        <a:rPr lang="en-US" dirty="0">
                          <a:solidFill>
                            <a:schemeClr val="bg1">
                              <a:lumMod val="50000"/>
                              <a:lumOff val="50000"/>
                            </a:schemeClr>
                          </a:solidFill>
                        </a:rPr>
                        <a:t>Seoul Olympics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240240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4349"/>
            <a:ext cx="7848600" cy="914400"/>
          </a:xfrm>
        </p:spPr>
        <p:txBody>
          <a:bodyPr/>
          <a:lstStyle/>
          <a:p>
            <a:r>
              <a:rPr lang="en-US" altLang="ko-KR" sz="3500" dirty="0"/>
              <a:t>Korean War </a:t>
            </a:r>
            <a:r>
              <a:rPr lang="en-US" sz="3500" dirty="0">
                <a:solidFill>
                  <a:schemeClr val="accent4">
                    <a:lumMod val="20000"/>
                    <a:lumOff val="80000"/>
                  </a:schemeClr>
                </a:solidFill>
              </a:rPr>
              <a:t>(June 25, 1950 – July 27, 1953)</a:t>
            </a:r>
            <a:br>
              <a:rPr lang="en-US" dirty="0">
                <a:solidFill>
                  <a:schemeClr val="accent4">
                    <a:lumMod val="20000"/>
                    <a:lumOff val="80000"/>
                  </a:schemeClr>
                </a:solidFill>
              </a:rPr>
            </a:br>
            <a:endParaRPr lang="ko-KR" altLang="en-US" dirty="0"/>
          </a:p>
        </p:txBody>
      </p:sp>
      <p:sp>
        <p:nvSpPr>
          <p:cNvPr id="3" name="Content Placeholder 2"/>
          <p:cNvSpPr>
            <a:spLocks noGrp="1"/>
          </p:cNvSpPr>
          <p:nvPr>
            <p:ph idx="1"/>
          </p:nvPr>
        </p:nvSpPr>
        <p:spPr>
          <a:xfrm>
            <a:off x="497006" y="1219200"/>
            <a:ext cx="8305800" cy="4057651"/>
          </a:xfrm>
        </p:spPr>
        <p:txBody>
          <a:bodyPr/>
          <a:lstStyle/>
          <a:p>
            <a:r>
              <a:rPr lang="en-US" altLang="ko-KR" sz="2600" dirty="0"/>
              <a:t>Not a simple civil war.</a:t>
            </a:r>
          </a:p>
          <a:p>
            <a:r>
              <a:rPr lang="en-US" altLang="ko-KR" sz="2600" dirty="0"/>
              <a:t>“Proxy War”: two superpowers (US &amp; Soviet Union) fought a “limited war” in a third country.</a:t>
            </a:r>
          </a:p>
          <a:p>
            <a:r>
              <a:rPr lang="en-US" altLang="ko-KR" sz="2600" dirty="0"/>
              <a:t>China emerged as a significant military power. </a:t>
            </a:r>
          </a:p>
          <a:p>
            <a:r>
              <a:rPr lang="en-US" altLang="ko-KR" sz="2600" dirty="0"/>
              <a:t>This is the first war in which the UN participated.</a:t>
            </a:r>
          </a:p>
          <a:p>
            <a:r>
              <a:rPr lang="en-US" altLang="ko-KR" sz="2600" dirty="0"/>
              <a:t>Support base was in Japan, which helped rapid industrial expansion and economic growth of Japan.</a:t>
            </a:r>
            <a:endParaRPr lang="ko-KR" altLang="en-US" sz="2600" dirty="0"/>
          </a:p>
        </p:txBody>
      </p:sp>
      <p:sp>
        <p:nvSpPr>
          <p:cNvPr id="4" name="TextBox 3"/>
          <p:cNvSpPr txBox="1"/>
          <p:nvPr/>
        </p:nvSpPr>
        <p:spPr>
          <a:xfrm>
            <a:off x="167112" y="5410200"/>
            <a:ext cx="6486327" cy="1077218"/>
          </a:xfrm>
          <a:prstGeom prst="rect">
            <a:avLst/>
          </a:prstGeom>
          <a:noFill/>
        </p:spPr>
        <p:txBody>
          <a:bodyPr wrap="none" rtlCol="0">
            <a:spAutoFit/>
          </a:bodyPr>
          <a:lstStyle/>
          <a:p>
            <a:r>
              <a:rPr lang="en-US" altLang="ko-KR" sz="1600" dirty="0"/>
              <a:t>http://www.history.army.mil/reference/Korea/kw-remem.htm</a:t>
            </a:r>
          </a:p>
          <a:p>
            <a:r>
              <a:rPr lang="en-US" altLang="ko-KR" sz="1600" dirty="0"/>
              <a:t>http://korean-war.commemoration.gov.au/cold-war-crisis-in-korea/</a:t>
            </a:r>
          </a:p>
          <a:p>
            <a:r>
              <a:rPr lang="en-US" altLang="ko-KR" sz="1600" dirty="0"/>
              <a:t>https://www.britannica.com/event/Korean-War</a:t>
            </a:r>
          </a:p>
          <a:p>
            <a:r>
              <a:rPr lang="en-US" altLang="ko-KR" sz="1600" dirty="0"/>
              <a:t>https://www.quora.com/What-was-the-significance-of-the-Korean-War</a:t>
            </a:r>
            <a:endParaRPr lang="ko-KR" altLang="en-US" sz="1600" dirty="0"/>
          </a:p>
        </p:txBody>
      </p:sp>
      <p:pic>
        <p:nvPicPr>
          <p:cNvPr id="5" name="그림 5" descr="Yongsan.JPG">
            <a:extLst>
              <a:ext uri="{FF2B5EF4-FFF2-40B4-BE49-F238E27FC236}">
                <a16:creationId xmlns:a16="http://schemas.microsoft.com/office/drawing/2014/main" id="{2C74F0CF-D0E0-4DBA-BC0E-FF7C77B12AF0}"/>
              </a:ext>
            </a:extLst>
          </p:cNvPr>
          <p:cNvPicPr>
            <a:picLocks noChangeAspect="1"/>
          </p:cNvPicPr>
          <p:nvPr/>
        </p:nvPicPr>
        <p:blipFill>
          <a:blip r:embed="rId3" cstate="print"/>
          <a:stretch>
            <a:fillRect/>
          </a:stretch>
        </p:blipFill>
        <p:spPr>
          <a:xfrm>
            <a:off x="6323545" y="4328949"/>
            <a:ext cx="2820455" cy="1895804"/>
          </a:xfrm>
          <a:prstGeom prst="rect">
            <a:avLst/>
          </a:prstGeom>
          <a:ln>
            <a:noFill/>
          </a:ln>
          <a:effectLst>
            <a:softEdge rad="112500"/>
          </a:effectLst>
        </p:spPr>
      </p:pic>
    </p:spTree>
    <p:extLst>
      <p:ext uri="{BB962C8B-B14F-4D97-AF65-F5344CB8AC3E}">
        <p14:creationId xmlns:p14="http://schemas.microsoft.com/office/powerpoint/2010/main" val="26408153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KBS TV Live: Looking for Dispersed Family</a:t>
            </a:r>
            <a:endParaRPr lang="ko-KR" altLang="en-US" dirty="0"/>
          </a:p>
        </p:txBody>
      </p:sp>
      <p:sp>
        <p:nvSpPr>
          <p:cNvPr id="3" name="Content Placeholder 2"/>
          <p:cNvSpPr>
            <a:spLocks noGrp="1"/>
          </p:cNvSpPr>
          <p:nvPr>
            <p:ph idx="1"/>
          </p:nvPr>
        </p:nvSpPr>
        <p:spPr>
          <a:xfrm>
            <a:off x="363682" y="1427163"/>
            <a:ext cx="8655627" cy="2432484"/>
          </a:xfrm>
        </p:spPr>
        <p:txBody>
          <a:bodyPr/>
          <a:lstStyle/>
          <a:p>
            <a:r>
              <a:rPr lang="en-US" altLang="ko-KR" dirty="0"/>
              <a:t>Started as one-day special program on 6/30/1983</a:t>
            </a:r>
          </a:p>
          <a:p>
            <a:r>
              <a:rPr lang="en-US" altLang="ko-KR" dirty="0"/>
              <a:t>Continued non-stop until 11/14/1983 (453 h 24 m)</a:t>
            </a:r>
          </a:p>
          <a:p>
            <a:r>
              <a:rPr lang="en-US" altLang="ko-KR" dirty="0"/>
              <a:t>53,536 families appeared</a:t>
            </a:r>
          </a:p>
          <a:p>
            <a:r>
              <a:rPr lang="en-US" altLang="ko-KR" dirty="0"/>
              <a:t>10,189 families found lost ones</a:t>
            </a:r>
          </a:p>
          <a:p>
            <a:endParaRPr lang="en-US" altLang="ko-KR" dirty="0"/>
          </a:p>
          <a:p>
            <a:pPr marL="68263" indent="0">
              <a:buNone/>
            </a:pPr>
            <a:endParaRPr lang="en-US" altLang="ko-KR" dirty="0"/>
          </a:p>
          <a:p>
            <a:endParaRPr lang="ko-KR" altLang="en-US" dirty="0"/>
          </a:p>
        </p:txBody>
      </p:sp>
      <p:pic>
        <p:nvPicPr>
          <p:cNvPr id="4100" name="Picture 4" descr="Image result for 이산가족을 찾습니다 명장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945" y="4184744"/>
            <a:ext cx="2985655" cy="21410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이산가족을 찾습니다 명장면"/>
          <p:cNvPicPr>
            <a:picLocks noChangeAspect="1" noChangeArrowheads="1"/>
          </p:cNvPicPr>
          <p:nvPr/>
        </p:nvPicPr>
        <p:blipFill rotWithShape="1">
          <a:blip r:embed="rId4">
            <a:extLst>
              <a:ext uri="{28A0092B-C50C-407E-A947-70E740481C1C}">
                <a14:useLocalDpi xmlns:a14="http://schemas.microsoft.com/office/drawing/2010/main" val="0"/>
              </a:ext>
            </a:extLst>
          </a:blip>
          <a:srcRect l="2667" r="2909"/>
          <a:stretch/>
        </p:blipFill>
        <p:spPr bwMode="auto">
          <a:xfrm>
            <a:off x="325582" y="4182657"/>
            <a:ext cx="269817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이산가족을 찾습니다 명장면"/>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8782" y="4183782"/>
            <a:ext cx="2873086" cy="216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779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3048000" cy="914400"/>
          </a:xfrm>
        </p:spPr>
        <p:txBody>
          <a:bodyPr/>
          <a:lstStyle/>
          <a:p>
            <a:pPr eaLnBrk="1" fontAlgn="auto" hangingPunct="1">
              <a:spcAft>
                <a:spcPts val="0"/>
              </a:spcAft>
              <a:defRPr/>
            </a:pPr>
            <a:r>
              <a:rPr lang="en-US" dirty="0">
                <a:solidFill>
                  <a:schemeClr val="tx2">
                    <a:satMod val="200000"/>
                  </a:schemeClr>
                </a:solidFill>
              </a:rPr>
              <a:t>Modern Korea</a:t>
            </a:r>
          </a:p>
        </p:txBody>
      </p:sp>
      <p:sp>
        <p:nvSpPr>
          <p:cNvPr id="8" name="Content Placeholder 7"/>
          <p:cNvSpPr>
            <a:spLocks noGrp="1"/>
          </p:cNvSpPr>
          <p:nvPr>
            <p:ph idx="1"/>
          </p:nvPr>
        </p:nvSpPr>
        <p:spPr>
          <a:xfrm>
            <a:off x="171104" y="1752600"/>
            <a:ext cx="4001490" cy="4572000"/>
          </a:xfrm>
        </p:spPr>
        <p:txBody>
          <a:bodyPr/>
          <a:lstStyle/>
          <a:p>
            <a:pPr eaLnBrk="1" hangingPunct="1"/>
            <a:r>
              <a:rPr lang="en-US" sz="2600" dirty="0"/>
              <a:t>Economic development plan began after military coup in 1961</a:t>
            </a:r>
          </a:p>
          <a:p>
            <a:pPr eaLnBrk="1" hangingPunct="1"/>
            <a:r>
              <a:rPr lang="en-US" sz="2600" dirty="0"/>
              <a:t>Technologically advanced</a:t>
            </a:r>
          </a:p>
          <a:p>
            <a:pPr eaLnBrk="1" hangingPunct="1"/>
            <a:r>
              <a:rPr lang="en-US" sz="2600" dirty="0"/>
              <a:t>2017 Korean GDP ranked No. 11 in the world.</a:t>
            </a:r>
          </a:p>
          <a:p>
            <a:pPr eaLnBrk="1" hangingPunct="1"/>
            <a:r>
              <a:rPr lang="en-US" sz="2600" dirty="0"/>
              <a:t>Democracy established since 1998</a:t>
            </a:r>
          </a:p>
        </p:txBody>
      </p:sp>
      <p:graphicFrame>
        <p:nvGraphicFramePr>
          <p:cNvPr id="9" name="Content Placeholder 4"/>
          <p:cNvGraphicFramePr>
            <a:graphicFrameLocks/>
          </p:cNvGraphicFramePr>
          <p:nvPr>
            <p:extLst>
              <p:ext uri="{D42A27DB-BD31-4B8C-83A1-F6EECF244321}">
                <p14:modId xmlns:p14="http://schemas.microsoft.com/office/powerpoint/2010/main" val="3958138705"/>
              </p:ext>
            </p:extLst>
          </p:nvPr>
        </p:nvGraphicFramePr>
        <p:xfrm>
          <a:off x="4445718" y="609600"/>
          <a:ext cx="4542418" cy="6180115"/>
        </p:xfrm>
        <a:graphic>
          <a:graphicData uri="http://schemas.openxmlformats.org/drawingml/2006/table">
            <a:tbl>
              <a:tblPr firstRow="1" bandRow="1">
                <a:tableStyleId>{5C22544A-7EE6-4342-B048-85BDC9FD1C3A}</a:tableStyleId>
              </a:tblPr>
              <a:tblGrid>
                <a:gridCol w="1677830">
                  <a:extLst>
                    <a:ext uri="{9D8B030D-6E8A-4147-A177-3AD203B41FA5}">
                      <a16:colId xmlns:a16="http://schemas.microsoft.com/office/drawing/2014/main" val="20000"/>
                    </a:ext>
                  </a:extLst>
                </a:gridCol>
                <a:gridCol w="2864588">
                  <a:extLst>
                    <a:ext uri="{9D8B030D-6E8A-4147-A177-3AD203B41FA5}">
                      <a16:colId xmlns:a16="http://schemas.microsoft.com/office/drawing/2014/main" val="20001"/>
                    </a:ext>
                  </a:extLst>
                </a:gridCol>
              </a:tblGrid>
              <a:tr h="477925">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77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schemeClr>
                          </a:solidFill>
                        </a:rPr>
                        <a:t>10</a:t>
                      </a:r>
                      <a:r>
                        <a:rPr lang="en-US" b="0" baseline="30000" dirty="0">
                          <a:solidFill>
                            <a:schemeClr val="tx1">
                              <a:lumMod val="65000"/>
                            </a:schemeClr>
                          </a:solidFill>
                        </a:rPr>
                        <a:t>th</a:t>
                      </a:r>
                      <a:r>
                        <a:rPr lang="en-US" b="0" dirty="0">
                          <a:solidFill>
                            <a:schemeClr val="tx1">
                              <a:lumMod val="65000"/>
                            </a:schemeClr>
                          </a:solidFill>
                        </a:rPr>
                        <a:t> century B.C.</a:t>
                      </a:r>
                    </a:p>
                  </a:txBody>
                  <a:tcPr/>
                </a:tc>
                <a:tc>
                  <a:txBody>
                    <a:bodyPr/>
                    <a:lstStyle/>
                    <a:p>
                      <a:r>
                        <a:rPr lang="en-US" b="0" dirty="0">
                          <a:solidFill>
                            <a:schemeClr val="tx1">
                              <a:lumMod val="65000"/>
                            </a:schemeClr>
                          </a:solidFill>
                        </a:rPr>
                        <a:t>Go-</a:t>
                      </a:r>
                      <a:r>
                        <a:rPr lang="en-US" b="0" dirty="0" err="1">
                          <a:solidFill>
                            <a:schemeClr val="tx1">
                              <a:lumMod val="65000"/>
                            </a:schemeClr>
                          </a:solidFill>
                        </a:rPr>
                        <a:t>Joseon</a:t>
                      </a:r>
                      <a:endParaRPr lang="en-US" b="0" dirty="0">
                        <a:solidFill>
                          <a:schemeClr val="tx1">
                            <a:lumMod val="65000"/>
                          </a:schemeClr>
                        </a:solidFill>
                      </a:endParaRPr>
                    </a:p>
                  </a:txBody>
                  <a:tcPr/>
                </a:tc>
                <a:extLst>
                  <a:ext uri="{0D108BD9-81ED-4DB2-BD59-A6C34878D82A}">
                    <a16:rowId xmlns:a16="http://schemas.microsoft.com/office/drawing/2014/main" val="10001"/>
                  </a:ext>
                </a:extLst>
              </a:tr>
              <a:tr h="630533">
                <a:tc>
                  <a:txBody>
                    <a:bodyPr/>
                    <a:lstStyle/>
                    <a:p>
                      <a:r>
                        <a:rPr lang="en-US" dirty="0">
                          <a:solidFill>
                            <a:schemeClr val="tx1">
                              <a:lumMod val="65000"/>
                            </a:schemeClr>
                          </a:solidFill>
                        </a:rPr>
                        <a:t>1</a:t>
                      </a:r>
                      <a:r>
                        <a:rPr lang="en-US" baseline="30000" dirty="0">
                          <a:solidFill>
                            <a:schemeClr val="tx1">
                              <a:lumMod val="65000"/>
                            </a:schemeClr>
                          </a:solidFill>
                        </a:rPr>
                        <a:t>st</a:t>
                      </a:r>
                      <a:r>
                        <a:rPr lang="en-US" dirty="0">
                          <a:solidFill>
                            <a:schemeClr val="tx1">
                              <a:lumMod val="65000"/>
                            </a:schemeClr>
                          </a:solidFill>
                        </a:rPr>
                        <a:t> century B.C.</a:t>
                      </a:r>
                    </a:p>
                  </a:txBody>
                  <a:tcPr/>
                </a:tc>
                <a:tc>
                  <a:txBody>
                    <a:bodyPr/>
                    <a:lstStyle/>
                    <a:p>
                      <a:r>
                        <a:rPr lang="en-US" dirty="0">
                          <a:solidFill>
                            <a:schemeClr val="tx1">
                              <a:lumMod val="65000"/>
                            </a:schemeClr>
                          </a:solidFill>
                        </a:rPr>
                        <a:t>Three kingdoms </a:t>
                      </a:r>
                    </a:p>
                    <a:p>
                      <a:r>
                        <a:rPr lang="en-US" dirty="0">
                          <a:solidFill>
                            <a:schemeClr val="tx1">
                              <a:lumMod val="65000"/>
                            </a:schemeClr>
                          </a:solidFill>
                        </a:rPr>
                        <a:t>(</a:t>
                      </a:r>
                      <a:r>
                        <a:rPr lang="en-US" dirty="0" err="1">
                          <a:solidFill>
                            <a:schemeClr val="tx1">
                              <a:lumMod val="65000"/>
                            </a:schemeClr>
                          </a:solidFill>
                        </a:rPr>
                        <a:t>Shilla</a:t>
                      </a:r>
                      <a:r>
                        <a:rPr lang="en-US" dirty="0">
                          <a:solidFill>
                            <a:schemeClr val="tx1">
                              <a:lumMod val="65000"/>
                            </a:schemeClr>
                          </a:solidFill>
                        </a:rPr>
                        <a:t>, </a:t>
                      </a:r>
                      <a:r>
                        <a:rPr lang="en-US" dirty="0" err="1">
                          <a:solidFill>
                            <a:schemeClr val="tx1">
                              <a:lumMod val="65000"/>
                            </a:schemeClr>
                          </a:solidFill>
                        </a:rPr>
                        <a:t>Baekje</a:t>
                      </a:r>
                      <a:r>
                        <a:rPr lang="en-US" dirty="0">
                          <a:solidFill>
                            <a:schemeClr val="tx1">
                              <a:lumMod val="65000"/>
                            </a:schemeClr>
                          </a:solidFill>
                        </a:rPr>
                        <a:t> and </a:t>
                      </a:r>
                      <a:r>
                        <a:rPr lang="en-US" dirty="0" err="1">
                          <a:solidFill>
                            <a:schemeClr val="tx1">
                              <a:lumMod val="65000"/>
                            </a:schemeClr>
                          </a:solidFill>
                        </a:rPr>
                        <a:t>Goguryeo</a:t>
                      </a:r>
                      <a:r>
                        <a:rPr lang="en-US" dirty="0">
                          <a:solidFill>
                            <a:schemeClr val="tx1">
                              <a:lumMod val="65000"/>
                            </a:schemeClr>
                          </a:solidFill>
                        </a:rPr>
                        <a:t>)</a:t>
                      </a:r>
                    </a:p>
                  </a:txBody>
                  <a:tcPr/>
                </a:tc>
                <a:extLst>
                  <a:ext uri="{0D108BD9-81ED-4DB2-BD59-A6C34878D82A}">
                    <a16:rowId xmlns:a16="http://schemas.microsoft.com/office/drawing/2014/main" val="10002"/>
                  </a:ext>
                </a:extLst>
              </a:tr>
              <a:tr h="630533">
                <a:tc>
                  <a:txBody>
                    <a:bodyPr/>
                    <a:lstStyle/>
                    <a:p>
                      <a:r>
                        <a:rPr lang="en-US" b="0" dirty="0">
                          <a:solidFill>
                            <a:schemeClr val="tx1">
                              <a:lumMod val="65000"/>
                            </a:schemeClr>
                          </a:solidFill>
                        </a:rPr>
                        <a:t>668 – 935 A.D.</a:t>
                      </a:r>
                    </a:p>
                  </a:txBody>
                  <a:tcPr/>
                </a:tc>
                <a:tc>
                  <a:txBody>
                    <a:bodyPr/>
                    <a:lstStyle/>
                    <a:p>
                      <a:r>
                        <a:rPr lang="en-US" b="0" dirty="0" err="1">
                          <a:solidFill>
                            <a:schemeClr val="tx1">
                              <a:lumMod val="65000"/>
                            </a:schemeClr>
                          </a:solidFill>
                        </a:rPr>
                        <a:t>Shilla</a:t>
                      </a:r>
                      <a:r>
                        <a:rPr lang="en-US" b="0" dirty="0">
                          <a:solidFill>
                            <a:schemeClr val="tx1">
                              <a:lumMod val="65000"/>
                            </a:schemeClr>
                          </a:solidFill>
                        </a:rPr>
                        <a:t> (south: 668-935)</a:t>
                      </a:r>
                    </a:p>
                    <a:p>
                      <a:r>
                        <a:rPr lang="en-US" b="0" dirty="0" err="1">
                          <a:solidFill>
                            <a:schemeClr val="tx1">
                              <a:lumMod val="65000"/>
                            </a:schemeClr>
                          </a:solidFill>
                        </a:rPr>
                        <a:t>Balhae</a:t>
                      </a:r>
                      <a:r>
                        <a:rPr lang="en-US" b="0" baseline="0" dirty="0">
                          <a:solidFill>
                            <a:schemeClr val="tx1">
                              <a:lumMod val="65000"/>
                            </a:schemeClr>
                          </a:solidFill>
                        </a:rPr>
                        <a:t> (north: 698-926)</a:t>
                      </a:r>
                      <a:endParaRPr lang="en-US" b="0" dirty="0">
                        <a:solidFill>
                          <a:schemeClr val="tx1">
                            <a:lumMod val="65000"/>
                          </a:schemeClr>
                        </a:solidFill>
                      </a:endParaRPr>
                    </a:p>
                  </a:txBody>
                  <a:tcPr/>
                </a:tc>
                <a:extLst>
                  <a:ext uri="{0D108BD9-81ED-4DB2-BD59-A6C34878D82A}">
                    <a16:rowId xmlns:a16="http://schemas.microsoft.com/office/drawing/2014/main" val="10003"/>
                  </a:ext>
                </a:extLst>
              </a:tr>
              <a:tr h="477925">
                <a:tc>
                  <a:txBody>
                    <a:bodyPr/>
                    <a:lstStyle/>
                    <a:p>
                      <a:r>
                        <a:rPr lang="en-US" b="0" dirty="0">
                          <a:solidFill>
                            <a:schemeClr val="tx1">
                              <a:lumMod val="65000"/>
                            </a:schemeClr>
                          </a:solidFill>
                        </a:rPr>
                        <a:t>935  - 1392</a:t>
                      </a:r>
                    </a:p>
                  </a:txBody>
                  <a:tcPr/>
                </a:tc>
                <a:tc>
                  <a:txBody>
                    <a:bodyPr/>
                    <a:lstStyle/>
                    <a:p>
                      <a:r>
                        <a:rPr lang="en-US" b="0" dirty="0" err="1">
                          <a:solidFill>
                            <a:schemeClr val="tx1">
                              <a:lumMod val="65000"/>
                            </a:schemeClr>
                          </a:solidFill>
                        </a:rPr>
                        <a:t>Goryeo</a:t>
                      </a:r>
                      <a:r>
                        <a:rPr lang="en-US" b="0" dirty="0">
                          <a:solidFill>
                            <a:schemeClr val="tx1">
                              <a:lumMod val="65000"/>
                            </a:schemeClr>
                          </a:solidFill>
                        </a:rPr>
                        <a:t> Dynasty</a:t>
                      </a:r>
                    </a:p>
                  </a:txBody>
                  <a:tcPr/>
                </a:tc>
                <a:extLst>
                  <a:ext uri="{0D108BD9-81ED-4DB2-BD59-A6C34878D82A}">
                    <a16:rowId xmlns:a16="http://schemas.microsoft.com/office/drawing/2014/main" val="10004"/>
                  </a:ext>
                </a:extLst>
              </a:tr>
              <a:tr h="477925">
                <a:tc>
                  <a:txBody>
                    <a:bodyPr/>
                    <a:lstStyle/>
                    <a:p>
                      <a:r>
                        <a:rPr lang="en-US" b="0" dirty="0">
                          <a:solidFill>
                            <a:schemeClr val="tx1">
                              <a:lumMod val="65000"/>
                            </a:schemeClr>
                          </a:solidFill>
                        </a:rPr>
                        <a:t>1392 – 1910</a:t>
                      </a:r>
                    </a:p>
                  </a:txBody>
                  <a:tcPr/>
                </a:tc>
                <a:tc>
                  <a:txBody>
                    <a:bodyPr/>
                    <a:lstStyle/>
                    <a:p>
                      <a:r>
                        <a:rPr lang="en-US" b="0" dirty="0" err="1">
                          <a:solidFill>
                            <a:schemeClr val="tx1">
                              <a:lumMod val="65000"/>
                            </a:schemeClr>
                          </a:solidFill>
                        </a:rPr>
                        <a:t>Joseon</a:t>
                      </a:r>
                      <a:r>
                        <a:rPr lang="en-US" b="0" dirty="0">
                          <a:solidFill>
                            <a:schemeClr val="tx1">
                              <a:lumMod val="65000"/>
                            </a:schemeClr>
                          </a:solidFill>
                        </a:rPr>
                        <a:t> Dynasty</a:t>
                      </a:r>
                    </a:p>
                  </a:txBody>
                  <a:tcPr/>
                </a:tc>
                <a:extLst>
                  <a:ext uri="{0D108BD9-81ED-4DB2-BD59-A6C34878D82A}">
                    <a16:rowId xmlns:a16="http://schemas.microsoft.com/office/drawing/2014/main" val="10005"/>
                  </a:ext>
                </a:extLst>
              </a:tr>
              <a:tr h="477925">
                <a:tc>
                  <a:txBody>
                    <a:bodyPr/>
                    <a:lstStyle/>
                    <a:p>
                      <a:r>
                        <a:rPr lang="en-US" dirty="0">
                          <a:solidFill>
                            <a:schemeClr val="tx1">
                              <a:lumMod val="65000"/>
                            </a:schemeClr>
                          </a:solidFill>
                        </a:rPr>
                        <a:t>1910 - 1945</a:t>
                      </a:r>
                    </a:p>
                  </a:txBody>
                  <a:tcPr/>
                </a:tc>
                <a:tc>
                  <a:txBody>
                    <a:bodyPr/>
                    <a:lstStyle/>
                    <a:p>
                      <a:r>
                        <a:rPr lang="en-US" dirty="0">
                          <a:solidFill>
                            <a:schemeClr val="tx1">
                              <a:lumMod val="65000"/>
                            </a:schemeClr>
                          </a:solidFill>
                        </a:rPr>
                        <a:t>Japanese rule</a:t>
                      </a:r>
                    </a:p>
                  </a:txBody>
                  <a:tcPr/>
                </a:tc>
                <a:extLst>
                  <a:ext uri="{0D108BD9-81ED-4DB2-BD59-A6C34878D82A}">
                    <a16:rowId xmlns:a16="http://schemas.microsoft.com/office/drawing/2014/main" val="10006"/>
                  </a:ext>
                </a:extLst>
              </a:tr>
              <a:tr h="630533">
                <a:tc>
                  <a:txBody>
                    <a:bodyPr/>
                    <a:lstStyle/>
                    <a:p>
                      <a:r>
                        <a:rPr lang="en-US" dirty="0">
                          <a:solidFill>
                            <a:schemeClr val="tx1">
                              <a:lumMod val="65000"/>
                            </a:schemeClr>
                          </a:solidFill>
                        </a:rPr>
                        <a:t>1948</a:t>
                      </a:r>
                    </a:p>
                  </a:txBody>
                  <a:tcPr/>
                </a:tc>
                <a:tc>
                  <a:txBody>
                    <a:bodyPr/>
                    <a:lstStyle/>
                    <a:p>
                      <a:r>
                        <a:rPr lang="en-US" dirty="0">
                          <a:solidFill>
                            <a:schemeClr val="tx1">
                              <a:lumMod val="65000"/>
                            </a:schemeClr>
                          </a:solidFill>
                        </a:rPr>
                        <a:t>Established Republic of Korea in South</a:t>
                      </a:r>
                    </a:p>
                  </a:txBody>
                  <a:tcPr/>
                </a:tc>
                <a:extLst>
                  <a:ext uri="{0D108BD9-81ED-4DB2-BD59-A6C34878D82A}">
                    <a16:rowId xmlns:a16="http://schemas.microsoft.com/office/drawing/2014/main" val="10007"/>
                  </a:ext>
                </a:extLst>
              </a:tr>
              <a:tr h="477925">
                <a:tc>
                  <a:txBody>
                    <a:bodyPr/>
                    <a:lstStyle/>
                    <a:p>
                      <a:r>
                        <a:rPr lang="en-US" dirty="0">
                          <a:solidFill>
                            <a:schemeClr val="tx1">
                              <a:lumMod val="65000"/>
                            </a:schemeClr>
                          </a:solidFill>
                        </a:rPr>
                        <a:t>1950-1953</a:t>
                      </a:r>
                    </a:p>
                  </a:txBody>
                  <a:tcPr/>
                </a:tc>
                <a:tc>
                  <a:txBody>
                    <a:bodyPr/>
                    <a:lstStyle/>
                    <a:p>
                      <a:r>
                        <a:rPr lang="en-US" dirty="0">
                          <a:solidFill>
                            <a:schemeClr val="tx1">
                              <a:lumMod val="65000"/>
                            </a:schemeClr>
                          </a:solidFill>
                        </a:rPr>
                        <a:t>Korean</a:t>
                      </a:r>
                      <a:r>
                        <a:rPr lang="en-US" baseline="0" dirty="0">
                          <a:solidFill>
                            <a:schemeClr val="tx1">
                              <a:lumMod val="65000"/>
                            </a:schemeClr>
                          </a:solidFill>
                        </a:rPr>
                        <a:t> war</a:t>
                      </a:r>
                      <a:endParaRPr lang="en-US" dirty="0">
                        <a:solidFill>
                          <a:schemeClr val="tx1">
                            <a:lumMod val="65000"/>
                          </a:schemeClr>
                        </a:solidFill>
                      </a:endParaRPr>
                    </a:p>
                  </a:txBody>
                  <a:tcPr/>
                </a:tc>
                <a:extLst>
                  <a:ext uri="{0D108BD9-81ED-4DB2-BD59-A6C34878D82A}">
                    <a16:rowId xmlns:a16="http://schemas.microsoft.com/office/drawing/2014/main" val="10008"/>
                  </a:ext>
                </a:extLst>
              </a:tr>
              <a:tr h="477925">
                <a:tc>
                  <a:txBody>
                    <a:bodyPr/>
                    <a:lstStyle/>
                    <a:p>
                      <a:r>
                        <a:rPr lang="en-US" b="1" dirty="0">
                          <a:solidFill>
                            <a:schemeClr val="bg1"/>
                          </a:solidFill>
                        </a:rPr>
                        <a:t>1961</a:t>
                      </a:r>
                    </a:p>
                  </a:txBody>
                  <a:tcPr/>
                </a:tc>
                <a:tc>
                  <a:txBody>
                    <a:bodyPr/>
                    <a:lstStyle/>
                    <a:p>
                      <a:r>
                        <a:rPr lang="en-US" b="1" dirty="0">
                          <a:solidFill>
                            <a:schemeClr val="bg1"/>
                          </a:solidFill>
                        </a:rPr>
                        <a:t>Military coup</a:t>
                      </a:r>
                    </a:p>
                  </a:txBody>
                  <a:tcPr/>
                </a:tc>
                <a:extLst>
                  <a:ext uri="{0D108BD9-81ED-4DB2-BD59-A6C34878D82A}">
                    <a16:rowId xmlns:a16="http://schemas.microsoft.com/office/drawing/2014/main" val="10009"/>
                  </a:ext>
                </a:extLst>
              </a:tr>
              <a:tr h="477925">
                <a:tc>
                  <a:txBody>
                    <a:bodyPr/>
                    <a:lstStyle/>
                    <a:p>
                      <a:r>
                        <a:rPr lang="en-US" b="1" dirty="0">
                          <a:solidFill>
                            <a:schemeClr val="bg1"/>
                          </a:solidFill>
                        </a:rPr>
                        <a:t>1988</a:t>
                      </a:r>
                    </a:p>
                  </a:txBody>
                  <a:tcPr/>
                </a:tc>
                <a:tc>
                  <a:txBody>
                    <a:bodyPr/>
                    <a:lstStyle/>
                    <a:p>
                      <a:r>
                        <a:rPr lang="en-US" b="1" dirty="0">
                          <a:solidFill>
                            <a:schemeClr val="bg1"/>
                          </a:solidFill>
                        </a:rPr>
                        <a:t>Seoul</a:t>
                      </a:r>
                      <a:r>
                        <a:rPr lang="en-US" b="1" baseline="0" dirty="0">
                          <a:solidFill>
                            <a:schemeClr val="bg1"/>
                          </a:solidFill>
                        </a:rPr>
                        <a:t> Olympics</a:t>
                      </a:r>
                      <a:endParaRPr lang="en-US" b="1" dirty="0">
                        <a:solidFill>
                          <a:schemeClr val="bg1"/>
                        </a:solidFill>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61120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733800"/>
            <a:ext cx="7924800" cy="1975104"/>
          </a:xfrm>
        </p:spPr>
        <p:txBody>
          <a:bodyPr/>
          <a:lstStyle/>
          <a:p>
            <a:r>
              <a:rPr lang="en-US" dirty="0"/>
              <a:t>Major inventions by Koreans</a:t>
            </a:r>
          </a:p>
        </p:txBody>
      </p:sp>
    </p:spTree>
    <p:extLst>
      <p:ext uri="{BB962C8B-B14F-4D97-AF65-F5344CB8AC3E}">
        <p14:creationId xmlns:p14="http://schemas.microsoft.com/office/powerpoint/2010/main" val="38563956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eaLnBrk="1" fontAlgn="auto" hangingPunct="1">
              <a:spcAft>
                <a:spcPts val="0"/>
              </a:spcAft>
              <a:defRPr/>
            </a:pPr>
            <a:r>
              <a:rPr lang="en-US" dirty="0">
                <a:solidFill>
                  <a:schemeClr val="tx2">
                    <a:satMod val="200000"/>
                  </a:schemeClr>
                </a:solidFill>
              </a:rPr>
              <a:t>Korean Alphabet: Hangul  (</a:t>
            </a:r>
            <a:r>
              <a:rPr lang="ko-KR" altLang="en-US" dirty="0">
                <a:solidFill>
                  <a:schemeClr val="tx2">
                    <a:satMod val="200000"/>
                  </a:schemeClr>
                </a:solidFill>
              </a:rPr>
              <a:t>한글</a:t>
            </a:r>
            <a:r>
              <a:rPr lang="en-US" altLang="ko-KR">
                <a:solidFill>
                  <a:schemeClr val="tx2">
                    <a:satMod val="200000"/>
                  </a:schemeClr>
                </a:solidFill>
              </a:rPr>
              <a:t>)</a:t>
            </a:r>
            <a:endParaRPr lang="en-US" dirty="0">
              <a:solidFill>
                <a:schemeClr val="tx2">
                  <a:satMod val="200000"/>
                </a:schemeClr>
              </a:solidFill>
            </a:endParaRPr>
          </a:p>
        </p:txBody>
      </p:sp>
      <p:sp>
        <p:nvSpPr>
          <p:cNvPr id="27651" name="Content Placeholder 2"/>
          <p:cNvSpPr>
            <a:spLocks noGrp="1"/>
          </p:cNvSpPr>
          <p:nvPr>
            <p:ph idx="1"/>
          </p:nvPr>
        </p:nvSpPr>
        <p:spPr>
          <a:xfrm>
            <a:off x="228600" y="1524000"/>
            <a:ext cx="5943600" cy="4267200"/>
          </a:xfrm>
        </p:spPr>
        <p:txBody>
          <a:bodyPr>
            <a:normAutofit fontScale="85000" lnSpcReduction="20000"/>
          </a:bodyPr>
          <a:lstStyle/>
          <a:p>
            <a:pPr eaLnBrk="1" hangingPunct="1"/>
            <a:r>
              <a:rPr lang="en-US" sz="2700" dirty="0"/>
              <a:t>King  Sejong the Great invented Korean alphabet in 1443.</a:t>
            </a:r>
          </a:p>
          <a:p>
            <a:pPr eaLnBrk="1" hangingPunct="1"/>
            <a:r>
              <a:rPr lang="en-US" sz="2700" dirty="0"/>
              <a:t>Alphabet organizes written language into syllabic units.  </a:t>
            </a:r>
          </a:p>
          <a:p>
            <a:pPr eaLnBrk="1" hangingPunct="1"/>
            <a:r>
              <a:rPr lang="en-US" sz="2700" dirty="0"/>
              <a:t>14 consonants &amp; 10 vowels</a:t>
            </a:r>
          </a:p>
          <a:p>
            <a:pPr eaLnBrk="1" hangingPunct="1"/>
            <a:r>
              <a:rPr lang="en-US" sz="2800" dirty="0"/>
              <a:t>Hangul is a scientific system, invented following the shapes of vocal organs as they make sounds</a:t>
            </a:r>
            <a:r>
              <a:rPr lang="en-US" sz="2800" i="1" dirty="0"/>
              <a:t>. </a:t>
            </a:r>
            <a:endParaRPr lang="en-US" sz="2800" b="1" dirty="0">
              <a:latin typeface="휴먼명조" pitchFamily="2" charset="-127"/>
              <a:ea typeface="휴먼명조" pitchFamily="2" charset="-127"/>
            </a:endParaRPr>
          </a:p>
          <a:p>
            <a:r>
              <a:rPr lang="en-US" sz="2800" i="1" dirty="0">
                <a:latin typeface="Calibri" pitchFamily="34" charset="0"/>
              </a:rPr>
              <a:t>"A wise man can acquaint himself with them before the morning is over; a stupid man can learn them in the space of ten days”.</a:t>
            </a:r>
          </a:p>
        </p:txBody>
      </p:sp>
      <p:pic>
        <p:nvPicPr>
          <p:cNvPr id="27652" name="Picture 4" descr="sejong2.jpg"/>
          <p:cNvPicPr>
            <a:picLocks noChangeAspect="1"/>
          </p:cNvPicPr>
          <p:nvPr/>
        </p:nvPicPr>
        <p:blipFill>
          <a:blip r:embed="rId3" cstate="print"/>
          <a:srcRect/>
          <a:stretch>
            <a:fillRect/>
          </a:stretch>
        </p:blipFill>
        <p:spPr bwMode="auto">
          <a:xfrm>
            <a:off x="6019800" y="1524000"/>
            <a:ext cx="2762250" cy="3276600"/>
          </a:xfrm>
          <a:prstGeom prst="rect">
            <a:avLst/>
          </a:prstGeom>
          <a:noFill/>
          <a:ln w="9525">
            <a:noFill/>
            <a:miter lim="800000"/>
            <a:headEnd/>
            <a:tailEnd/>
          </a:ln>
        </p:spPr>
      </p:pic>
      <p:sp>
        <p:nvSpPr>
          <p:cNvPr id="27654" name="TextBox 6"/>
          <p:cNvSpPr txBox="1">
            <a:spLocks noChangeArrowheads="1"/>
          </p:cNvSpPr>
          <p:nvPr/>
        </p:nvSpPr>
        <p:spPr bwMode="auto">
          <a:xfrm>
            <a:off x="381000" y="6211888"/>
            <a:ext cx="5984875" cy="646112"/>
          </a:xfrm>
          <a:prstGeom prst="rect">
            <a:avLst/>
          </a:prstGeom>
          <a:noFill/>
          <a:ln w="9525">
            <a:noFill/>
            <a:miter lim="800000"/>
            <a:headEnd/>
            <a:tailEnd/>
          </a:ln>
        </p:spPr>
        <p:txBody>
          <a:bodyPr wrap="none">
            <a:spAutoFit/>
          </a:bodyPr>
          <a:lstStyle/>
          <a:p>
            <a:r>
              <a:rPr lang="en-US" i="1">
                <a:latin typeface="Calibri" pitchFamily="34" charset="0"/>
              </a:rPr>
              <a:t>From http://library.thinkquest.org/20746/non/info/index.html</a:t>
            </a:r>
          </a:p>
          <a:p>
            <a:endParaRPr lang="en-US">
              <a:latin typeface="Calibri" pitchFamily="34" charset="0"/>
            </a:endParaRPr>
          </a:p>
        </p:txBody>
      </p:sp>
    </p:spTree>
    <p:extLst>
      <p:ext uri="{BB962C8B-B14F-4D97-AF65-F5344CB8AC3E}">
        <p14:creationId xmlns:p14="http://schemas.microsoft.com/office/powerpoint/2010/main" val="3248291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21"/>
            <a:ext cx="8229600" cy="914400"/>
          </a:xfrm>
        </p:spPr>
        <p:txBody>
          <a:bodyPr/>
          <a:lstStyle/>
          <a:p>
            <a:pPr eaLnBrk="1" fontAlgn="auto" hangingPunct="1">
              <a:spcAft>
                <a:spcPts val="0"/>
              </a:spcAft>
              <a:defRPr/>
            </a:pPr>
            <a:r>
              <a:rPr lang="en-US" dirty="0">
                <a:solidFill>
                  <a:schemeClr val="tx2">
                    <a:satMod val="200000"/>
                  </a:schemeClr>
                </a:solidFill>
              </a:rPr>
              <a:t>Korean Ceramics</a:t>
            </a:r>
          </a:p>
        </p:txBody>
      </p:sp>
      <p:sp>
        <p:nvSpPr>
          <p:cNvPr id="30723" name="Content Placeholder 2"/>
          <p:cNvSpPr>
            <a:spLocks noGrp="1"/>
          </p:cNvSpPr>
          <p:nvPr>
            <p:ph idx="1"/>
          </p:nvPr>
        </p:nvSpPr>
        <p:spPr>
          <a:xfrm>
            <a:off x="380999" y="997745"/>
            <a:ext cx="8077201" cy="2209800"/>
          </a:xfrm>
        </p:spPr>
        <p:txBody>
          <a:bodyPr/>
          <a:lstStyle/>
          <a:p>
            <a:pPr eaLnBrk="1" hangingPunct="1"/>
            <a:r>
              <a:rPr lang="en-US" b="1" dirty="0"/>
              <a:t>Celadon</a:t>
            </a:r>
            <a:r>
              <a:rPr lang="en-US" sz="2600" dirty="0"/>
              <a:t> with pale jade green glaze and inlaid pattern was invented in 10</a:t>
            </a:r>
            <a:r>
              <a:rPr lang="en-US" sz="2600" baseline="30000" dirty="0"/>
              <a:t>th</a:t>
            </a:r>
            <a:r>
              <a:rPr lang="en-US" sz="2600" dirty="0"/>
              <a:t> century during </a:t>
            </a:r>
            <a:r>
              <a:rPr lang="en-US" sz="2600" dirty="0" err="1"/>
              <a:t>Koryo</a:t>
            </a:r>
            <a:r>
              <a:rPr lang="en-US" sz="2600" dirty="0"/>
              <a:t> dynasty.</a:t>
            </a:r>
          </a:p>
          <a:p>
            <a:pPr eaLnBrk="1" hangingPunct="1"/>
            <a:r>
              <a:rPr lang="en-US" sz="2600" dirty="0"/>
              <a:t>Inlay technique was invented which produce optical effect of image floating above the surface of the pots</a:t>
            </a:r>
          </a:p>
        </p:txBody>
      </p:sp>
      <p:pic>
        <p:nvPicPr>
          <p:cNvPr id="52236" name="Picture 12" descr="http://www.metmuseum.org/toah/images/h2/h2_27.119.2.jpg"/>
          <p:cNvPicPr>
            <a:picLocks noChangeAspect="1" noChangeArrowheads="1"/>
          </p:cNvPicPr>
          <p:nvPr/>
        </p:nvPicPr>
        <p:blipFill>
          <a:blip r:embed="rId3" cstate="print"/>
          <a:srcRect/>
          <a:stretch>
            <a:fillRect/>
          </a:stretch>
        </p:blipFill>
        <p:spPr bwMode="auto">
          <a:xfrm>
            <a:off x="122184" y="3553691"/>
            <a:ext cx="2125716" cy="2997687"/>
          </a:xfrm>
          <a:prstGeom prst="rect">
            <a:avLst/>
          </a:prstGeom>
          <a:noFill/>
          <a:ln w="9525">
            <a:noFill/>
            <a:miter lim="800000"/>
            <a:headEnd/>
            <a:tailEnd/>
          </a:ln>
        </p:spPr>
      </p:pic>
      <p:pic>
        <p:nvPicPr>
          <p:cNvPr id="30728" name="Picture 14" descr="http://upload.wikimedia.org/wikipedia/commons/thumb/5/52/Korea_-_Seoul_-_National_Museum_-_Incense_Burner_0252-06a.jpg/170px-Korea_-_Seoul_-_National_Museum_-_Incense_Burner_0252-06a.jpg"/>
          <p:cNvPicPr>
            <a:picLocks noChangeAspect="1" noChangeArrowheads="1"/>
          </p:cNvPicPr>
          <p:nvPr/>
        </p:nvPicPr>
        <p:blipFill rotWithShape="1">
          <a:blip r:embed="rId4" cstate="print"/>
          <a:srcRect l="8815" t="11506" r="3529" b="8586"/>
          <a:stretch/>
        </p:blipFill>
        <p:spPr bwMode="auto">
          <a:xfrm>
            <a:off x="4748480" y="3553691"/>
            <a:ext cx="2462684" cy="2997687"/>
          </a:xfrm>
          <a:prstGeom prst="rect">
            <a:avLst/>
          </a:prstGeom>
          <a:noFill/>
          <a:ln w="9525">
            <a:noFill/>
            <a:miter lim="800000"/>
            <a:headEnd/>
            <a:tailEnd/>
          </a:ln>
        </p:spPr>
      </p:pic>
      <p:pic>
        <p:nvPicPr>
          <p:cNvPr id="52240" name="Picture 16" descr="File:Goryeo Celadon .jpg"/>
          <p:cNvPicPr>
            <a:picLocks noChangeAspect="1" noChangeArrowheads="1"/>
          </p:cNvPicPr>
          <p:nvPr/>
        </p:nvPicPr>
        <p:blipFill>
          <a:blip r:embed="rId5" cstate="print"/>
          <a:srcRect/>
          <a:stretch>
            <a:fillRect/>
          </a:stretch>
        </p:blipFill>
        <p:spPr bwMode="auto">
          <a:xfrm>
            <a:off x="2321527" y="3553691"/>
            <a:ext cx="2353326" cy="3043301"/>
          </a:xfrm>
          <a:prstGeom prst="rect">
            <a:avLst/>
          </a:prstGeom>
          <a:noFill/>
          <a:ln w="9525">
            <a:noFill/>
            <a:miter lim="800000"/>
            <a:headEnd/>
            <a:tailEnd/>
          </a:ln>
        </p:spPr>
      </p:pic>
      <p:pic>
        <p:nvPicPr>
          <p:cNvPr id="9" name="Picture 4" descr="Flying Cranes Korean Celadon Basket Weave Vase Jug">
            <a:extLst>
              <a:ext uri="{FF2B5EF4-FFF2-40B4-BE49-F238E27FC236}">
                <a16:creationId xmlns:a16="http://schemas.microsoft.com/office/drawing/2014/main" id="{E99B1B52-C2BB-403D-A1BB-20E445D87F88}"/>
              </a:ext>
            </a:extLst>
          </p:cNvPr>
          <p:cNvPicPr>
            <a:picLocks noChangeAspect="1" noChangeArrowheads="1"/>
          </p:cNvPicPr>
          <p:nvPr/>
        </p:nvPicPr>
        <p:blipFill rotWithShape="1">
          <a:blip r:embed="rId6" cstate="print"/>
          <a:srcRect l="4332" r="2491"/>
          <a:stretch/>
        </p:blipFill>
        <p:spPr bwMode="auto">
          <a:xfrm>
            <a:off x="7284791" y="4343400"/>
            <a:ext cx="1752600" cy="1880920"/>
          </a:xfrm>
          <a:prstGeom prst="rect">
            <a:avLst/>
          </a:prstGeom>
          <a:noFill/>
          <a:ln w="9525">
            <a:noFill/>
            <a:miter lim="800000"/>
            <a:headEnd/>
            <a:tailEnd/>
          </a:ln>
        </p:spPr>
      </p:pic>
    </p:spTree>
    <p:extLst>
      <p:ext uri="{BB962C8B-B14F-4D97-AF65-F5344CB8AC3E}">
        <p14:creationId xmlns:p14="http://schemas.microsoft.com/office/powerpoint/2010/main" val="3958647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239838"/>
          </a:xfrm>
        </p:spPr>
        <p:txBody>
          <a:bodyPr/>
          <a:lstStyle/>
          <a:p>
            <a:pPr eaLnBrk="1" fontAlgn="auto" hangingPunct="1">
              <a:spcAft>
                <a:spcPts val="0"/>
              </a:spcAft>
              <a:defRPr/>
            </a:pPr>
            <a:r>
              <a:rPr lang="en-US" sz="3200" dirty="0">
                <a:solidFill>
                  <a:schemeClr val="tx2">
                    <a:satMod val="200000"/>
                  </a:schemeClr>
                </a:solidFill>
              </a:rPr>
              <a:t>UNESCO’s Memory of the World:</a:t>
            </a:r>
            <a:br>
              <a:rPr lang="en-US" dirty="0">
                <a:solidFill>
                  <a:schemeClr val="tx2">
                    <a:satMod val="200000"/>
                  </a:schemeClr>
                </a:solidFill>
              </a:rPr>
            </a:br>
            <a:r>
              <a:rPr lang="en-US" dirty="0">
                <a:solidFill>
                  <a:schemeClr val="tx2">
                    <a:satMod val="200000"/>
                  </a:schemeClr>
                </a:solidFill>
              </a:rPr>
              <a:t>Movable Metal Type for Printing</a:t>
            </a:r>
          </a:p>
        </p:txBody>
      </p:sp>
      <p:sp>
        <p:nvSpPr>
          <p:cNvPr id="67587" name="Content Placeholder 2"/>
          <p:cNvSpPr>
            <a:spLocks noGrp="1"/>
          </p:cNvSpPr>
          <p:nvPr>
            <p:ph idx="1"/>
          </p:nvPr>
        </p:nvSpPr>
        <p:spPr>
          <a:xfrm>
            <a:off x="381000" y="1905000"/>
            <a:ext cx="7772400" cy="3321050"/>
          </a:xfrm>
        </p:spPr>
        <p:txBody>
          <a:bodyPr/>
          <a:lstStyle/>
          <a:p>
            <a:pPr eaLnBrk="1" hangingPunct="1"/>
            <a:r>
              <a:rPr lang="en-US" sz="2700" dirty="0"/>
              <a:t>Invented in 13</a:t>
            </a:r>
            <a:r>
              <a:rPr lang="en-US" sz="2700" baseline="30000" dirty="0"/>
              <a:t>th</a:t>
            </a:r>
            <a:r>
              <a:rPr lang="en-US" sz="2700" dirty="0"/>
              <a:t> century (before 1232)                   during </a:t>
            </a:r>
            <a:r>
              <a:rPr lang="en-US" sz="2700" dirty="0" err="1"/>
              <a:t>Goryeo</a:t>
            </a:r>
            <a:r>
              <a:rPr lang="en-US" sz="2700" dirty="0"/>
              <a:t> dynasty</a:t>
            </a:r>
          </a:p>
          <a:p>
            <a:pPr eaLnBrk="1" hangingPunct="1"/>
            <a:r>
              <a:rPr lang="en-US" sz="2700" dirty="0"/>
              <a:t>The world oldest extant movable metal print book is the </a:t>
            </a:r>
            <a:r>
              <a:rPr lang="en-US" sz="2700" dirty="0" err="1"/>
              <a:t>Jikji</a:t>
            </a:r>
            <a:r>
              <a:rPr lang="en-US" sz="2700" dirty="0"/>
              <a:t> (Korean Buddhist document), printed in Korea in 1377.</a:t>
            </a:r>
          </a:p>
          <a:p>
            <a:pPr eaLnBrk="1" hangingPunct="1"/>
            <a:r>
              <a:rPr lang="en-US" sz="2700" dirty="0"/>
              <a:t>78 years prior to </a:t>
            </a:r>
            <a:r>
              <a:rPr lang="en-US" sz="2700" dirty="0" err="1"/>
              <a:t>Gutenburg’s</a:t>
            </a:r>
            <a:r>
              <a:rPr lang="en-US" sz="2700" dirty="0"/>
              <a:t> metal type printing</a:t>
            </a:r>
          </a:p>
        </p:txBody>
      </p:sp>
      <p:pic>
        <p:nvPicPr>
          <p:cNvPr id="67589" name="Picture 4" descr="jikji1.jpg"/>
          <p:cNvPicPr>
            <a:picLocks noChangeAspect="1"/>
          </p:cNvPicPr>
          <p:nvPr/>
        </p:nvPicPr>
        <p:blipFill>
          <a:blip r:embed="rId3" cstate="print"/>
          <a:srcRect/>
          <a:stretch>
            <a:fillRect/>
          </a:stretch>
        </p:blipFill>
        <p:spPr bwMode="auto">
          <a:xfrm>
            <a:off x="0" y="5181601"/>
            <a:ext cx="1981200" cy="1676400"/>
          </a:xfrm>
          <a:prstGeom prst="rect">
            <a:avLst/>
          </a:prstGeom>
          <a:noFill/>
          <a:ln w="9525">
            <a:noFill/>
            <a:miter lim="800000"/>
            <a:headEnd/>
            <a:tailEnd/>
          </a:ln>
        </p:spPr>
      </p:pic>
      <p:pic>
        <p:nvPicPr>
          <p:cNvPr id="67590" name="Picture 5" descr="jikji2.jpg"/>
          <p:cNvPicPr>
            <a:picLocks noChangeAspect="1"/>
          </p:cNvPicPr>
          <p:nvPr/>
        </p:nvPicPr>
        <p:blipFill>
          <a:blip r:embed="rId4" cstate="print"/>
          <a:srcRect/>
          <a:stretch>
            <a:fillRect/>
          </a:stretch>
        </p:blipFill>
        <p:spPr bwMode="auto">
          <a:xfrm>
            <a:off x="1981200" y="5181600"/>
            <a:ext cx="1828800" cy="1676400"/>
          </a:xfrm>
          <a:prstGeom prst="rect">
            <a:avLst/>
          </a:prstGeom>
          <a:noFill/>
          <a:ln w="9525">
            <a:noFill/>
            <a:miter lim="800000"/>
            <a:headEnd/>
            <a:tailEnd/>
          </a:ln>
        </p:spPr>
      </p:pic>
      <p:pic>
        <p:nvPicPr>
          <p:cNvPr id="67591" name="Picture 6" descr="jikji3.jpg"/>
          <p:cNvPicPr>
            <a:picLocks noChangeAspect="1"/>
          </p:cNvPicPr>
          <p:nvPr/>
        </p:nvPicPr>
        <p:blipFill>
          <a:blip r:embed="rId5" cstate="print"/>
          <a:srcRect/>
          <a:stretch>
            <a:fillRect/>
          </a:stretch>
        </p:blipFill>
        <p:spPr bwMode="auto">
          <a:xfrm>
            <a:off x="3449054" y="5181600"/>
            <a:ext cx="2514600" cy="1676400"/>
          </a:xfrm>
          <a:prstGeom prst="rect">
            <a:avLst/>
          </a:prstGeom>
          <a:noFill/>
          <a:ln w="9525">
            <a:noFill/>
            <a:miter lim="800000"/>
            <a:headEnd/>
            <a:tailEnd/>
          </a:ln>
        </p:spPr>
      </p:pic>
      <p:pic>
        <p:nvPicPr>
          <p:cNvPr id="8" name="Picture 4" descr="http://upload.wikimedia.org/wikipedia/commons/thumb/9/9f/Korean_book-Jikji-Selected_Teachings_of_Buddhist_Sages_and_Seon_Masters-1377.jpg/220px-Korean_book-Jikji-Selected_Teachings_of_Buddhist_Sages_and_Seon_Masters-1377.jpg">
            <a:hlinkClick r:id="rId6"/>
          </p:cNvPr>
          <p:cNvPicPr>
            <a:picLocks noChangeAspect="1" noChangeArrowheads="1"/>
          </p:cNvPicPr>
          <p:nvPr/>
        </p:nvPicPr>
        <p:blipFill>
          <a:blip r:embed="rId7" cstate="print"/>
          <a:srcRect/>
          <a:stretch>
            <a:fillRect/>
          </a:stretch>
        </p:blipFill>
        <p:spPr bwMode="auto">
          <a:xfrm>
            <a:off x="5715000" y="5181600"/>
            <a:ext cx="1828800" cy="1676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638800" cy="914400"/>
          </a:xfrm>
        </p:spPr>
        <p:txBody>
          <a:bodyPr/>
          <a:lstStyle/>
          <a:p>
            <a:r>
              <a:rPr lang="en-US" altLang="ko-KR" dirty="0"/>
              <a:t>Country Area &amp; Population</a:t>
            </a:r>
            <a:endParaRPr lang="ko-KR"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7127885"/>
              </p:ext>
            </p:extLst>
          </p:nvPr>
        </p:nvGraphicFramePr>
        <p:xfrm>
          <a:off x="990600" y="1219200"/>
          <a:ext cx="7030541" cy="4418540"/>
        </p:xfrm>
        <a:graphic>
          <a:graphicData uri="http://schemas.openxmlformats.org/drawingml/2006/table">
            <a:tbl>
              <a:tblPr firstRow="1" bandRow="1">
                <a:tableStyleId>{5C22544A-7EE6-4342-B048-85BDC9FD1C3A}</a:tableStyleId>
              </a:tblPr>
              <a:tblGrid>
                <a:gridCol w="2130781">
                  <a:extLst>
                    <a:ext uri="{9D8B030D-6E8A-4147-A177-3AD203B41FA5}">
                      <a16:colId xmlns:a16="http://schemas.microsoft.com/office/drawing/2014/main" val="2252839460"/>
                    </a:ext>
                  </a:extLst>
                </a:gridCol>
                <a:gridCol w="1721200">
                  <a:extLst>
                    <a:ext uri="{9D8B030D-6E8A-4147-A177-3AD203B41FA5}">
                      <a16:colId xmlns:a16="http://schemas.microsoft.com/office/drawing/2014/main" val="3858843886"/>
                    </a:ext>
                  </a:extLst>
                </a:gridCol>
                <a:gridCol w="1750901">
                  <a:extLst>
                    <a:ext uri="{9D8B030D-6E8A-4147-A177-3AD203B41FA5}">
                      <a16:colId xmlns:a16="http://schemas.microsoft.com/office/drawing/2014/main" val="229004950"/>
                    </a:ext>
                  </a:extLst>
                </a:gridCol>
                <a:gridCol w="1427659">
                  <a:extLst>
                    <a:ext uri="{9D8B030D-6E8A-4147-A177-3AD203B41FA5}">
                      <a16:colId xmlns:a16="http://schemas.microsoft.com/office/drawing/2014/main" val="3149308500"/>
                    </a:ext>
                  </a:extLst>
                </a:gridCol>
              </a:tblGrid>
              <a:tr h="349250">
                <a:tc>
                  <a:txBody>
                    <a:bodyPr/>
                    <a:lstStyle/>
                    <a:p>
                      <a:pPr latinLnBrk="1"/>
                      <a:endParaRPr lang="ko-KR" altLang="en-US" sz="2400" dirty="0"/>
                    </a:p>
                  </a:txBody>
                  <a:tcPr>
                    <a:solidFill>
                      <a:srgbClr val="6D9C20"/>
                    </a:solidFill>
                  </a:tcPr>
                </a:tc>
                <a:tc>
                  <a:txBody>
                    <a:bodyPr/>
                    <a:lstStyle/>
                    <a:p>
                      <a:pPr algn="r" latinLnBrk="1"/>
                      <a:r>
                        <a:rPr lang="en-US" altLang="ko-KR" sz="2200" dirty="0"/>
                        <a:t>Area </a:t>
                      </a:r>
                    </a:p>
                    <a:p>
                      <a:pPr algn="r" latinLnBrk="1"/>
                      <a:r>
                        <a:rPr lang="en-US" altLang="ko-KR" sz="2200" dirty="0"/>
                        <a:t>(km</a:t>
                      </a:r>
                      <a:r>
                        <a:rPr lang="en-US" altLang="ko-KR" sz="2200" baseline="30000" dirty="0"/>
                        <a:t>2</a:t>
                      </a:r>
                      <a:r>
                        <a:rPr lang="en-US" altLang="ko-KR" sz="2200" dirty="0"/>
                        <a:t>)</a:t>
                      </a:r>
                    </a:p>
                  </a:txBody>
                  <a:tcPr>
                    <a:solidFill>
                      <a:srgbClr val="6D9C20"/>
                    </a:solidFill>
                  </a:tcPr>
                </a:tc>
                <a:tc>
                  <a:txBody>
                    <a:bodyPr/>
                    <a:lstStyle/>
                    <a:p>
                      <a:pPr algn="r" latinLnBrk="1"/>
                      <a:r>
                        <a:rPr lang="en-US" altLang="ko-KR" sz="2200" dirty="0"/>
                        <a:t>Population (million) </a:t>
                      </a:r>
                    </a:p>
                  </a:txBody>
                  <a:tcPr>
                    <a:solidFill>
                      <a:srgbClr val="6D9C20"/>
                    </a:solidFill>
                  </a:tcPr>
                </a:tc>
                <a:tc>
                  <a:txBody>
                    <a:bodyPr/>
                    <a:lstStyle/>
                    <a:p>
                      <a:pPr algn="r" latinLnBrk="1"/>
                      <a:r>
                        <a:rPr lang="en-US" altLang="ko-KR" sz="2200" dirty="0"/>
                        <a:t>GDP* </a:t>
                      </a:r>
                    </a:p>
                    <a:p>
                      <a:pPr algn="r" latinLnBrk="1"/>
                      <a:r>
                        <a:rPr lang="en-US" altLang="ko-KR" sz="2200" dirty="0"/>
                        <a:t>(trillion)</a:t>
                      </a:r>
                    </a:p>
                  </a:txBody>
                  <a:tcPr>
                    <a:solidFill>
                      <a:srgbClr val="6D9C20"/>
                    </a:solidFill>
                  </a:tcPr>
                </a:tc>
                <a:extLst>
                  <a:ext uri="{0D108BD9-81ED-4DB2-BD59-A6C34878D82A}">
                    <a16:rowId xmlns:a16="http://schemas.microsoft.com/office/drawing/2014/main" val="3339497358"/>
                  </a:ext>
                </a:extLst>
              </a:tr>
              <a:tr h="731308">
                <a:tc>
                  <a:txBody>
                    <a:bodyPr/>
                    <a:lstStyle/>
                    <a:p>
                      <a:pPr algn="r" latinLnBrk="1"/>
                      <a:r>
                        <a:rPr lang="en-US" altLang="ko-KR" sz="2800" b="1" dirty="0"/>
                        <a:t>South Korea</a:t>
                      </a:r>
                      <a:endParaRPr lang="ko-KR" altLang="en-US" sz="2800" b="1" dirty="0"/>
                    </a:p>
                  </a:txBody>
                  <a:tcPr/>
                </a:tc>
                <a:tc>
                  <a:txBody>
                    <a:bodyPr/>
                    <a:lstStyle/>
                    <a:p>
                      <a:pPr algn="r" latinLnBrk="1"/>
                      <a:r>
                        <a:rPr lang="en-US" altLang="ko-KR" sz="2800" b="1" dirty="0"/>
                        <a:t>99k</a:t>
                      </a:r>
                      <a:endParaRPr lang="ko-KR" altLang="en-US" sz="2800" b="1" dirty="0"/>
                    </a:p>
                  </a:txBody>
                  <a:tcPr/>
                </a:tc>
                <a:tc>
                  <a:txBody>
                    <a:bodyPr/>
                    <a:lstStyle/>
                    <a:p>
                      <a:pPr algn="r" latinLnBrk="1"/>
                      <a:r>
                        <a:rPr lang="en-US" altLang="ko-KR" sz="2800" b="1" dirty="0"/>
                        <a:t>51</a:t>
                      </a:r>
                      <a:endParaRPr lang="ko-KR" altLang="en-US" sz="2800" b="1" dirty="0"/>
                    </a:p>
                  </a:txBody>
                  <a:tcPr/>
                </a:tc>
                <a:tc>
                  <a:txBody>
                    <a:bodyPr/>
                    <a:lstStyle/>
                    <a:p>
                      <a:pPr algn="r" latinLnBrk="1"/>
                      <a:r>
                        <a:rPr lang="en-US" altLang="ko-KR" sz="2800" b="1" dirty="0"/>
                        <a:t>1.5</a:t>
                      </a:r>
                      <a:endParaRPr lang="ko-KR" altLang="en-US" sz="2800" b="1" dirty="0"/>
                    </a:p>
                  </a:txBody>
                  <a:tcPr/>
                </a:tc>
                <a:extLst>
                  <a:ext uri="{0D108BD9-81ED-4DB2-BD59-A6C34878D82A}">
                    <a16:rowId xmlns:a16="http://schemas.microsoft.com/office/drawing/2014/main" val="168596741"/>
                  </a:ext>
                </a:extLst>
              </a:tr>
              <a:tr h="731308">
                <a:tc>
                  <a:txBody>
                    <a:bodyPr/>
                    <a:lstStyle/>
                    <a:p>
                      <a:pPr algn="r" latinLnBrk="1"/>
                      <a:r>
                        <a:rPr lang="en-US" altLang="ko-KR" sz="2800" dirty="0"/>
                        <a:t>North Korea</a:t>
                      </a:r>
                      <a:endParaRPr lang="ko-KR" altLang="en-US" sz="2800" dirty="0"/>
                    </a:p>
                  </a:txBody>
                  <a:tcPr/>
                </a:tc>
                <a:tc>
                  <a:txBody>
                    <a:bodyPr/>
                    <a:lstStyle/>
                    <a:p>
                      <a:pPr algn="r" latinLnBrk="1"/>
                      <a:r>
                        <a:rPr lang="en-US" altLang="ko-KR" sz="2800" dirty="0"/>
                        <a:t>120k</a:t>
                      </a:r>
                      <a:endParaRPr lang="ko-KR" altLang="en-US" sz="2800" dirty="0"/>
                    </a:p>
                  </a:txBody>
                  <a:tcPr/>
                </a:tc>
                <a:tc>
                  <a:txBody>
                    <a:bodyPr/>
                    <a:lstStyle/>
                    <a:p>
                      <a:pPr algn="r" latinLnBrk="1"/>
                      <a:r>
                        <a:rPr lang="en-US" altLang="ko-KR" sz="2800" dirty="0"/>
                        <a:t>25</a:t>
                      </a:r>
                      <a:endParaRPr lang="ko-KR" altLang="en-US" sz="2800" dirty="0"/>
                    </a:p>
                  </a:txBody>
                  <a:tcPr/>
                </a:tc>
                <a:tc>
                  <a:txBody>
                    <a:bodyPr/>
                    <a:lstStyle/>
                    <a:p>
                      <a:pPr algn="r" latinLnBrk="1"/>
                      <a:r>
                        <a:rPr lang="en-US" altLang="ko-KR" sz="2800" dirty="0"/>
                        <a:t>_</a:t>
                      </a:r>
                      <a:endParaRPr lang="ko-KR" altLang="en-US" sz="2800" dirty="0"/>
                    </a:p>
                  </a:txBody>
                  <a:tcPr/>
                </a:tc>
                <a:extLst>
                  <a:ext uri="{0D108BD9-81ED-4DB2-BD59-A6C34878D82A}">
                    <a16:rowId xmlns:a16="http://schemas.microsoft.com/office/drawing/2014/main" val="680094319"/>
                  </a:ext>
                </a:extLst>
              </a:tr>
              <a:tr h="731308">
                <a:tc>
                  <a:txBody>
                    <a:bodyPr/>
                    <a:lstStyle/>
                    <a:p>
                      <a:pPr algn="r" latinLnBrk="1"/>
                      <a:r>
                        <a:rPr lang="en-US" altLang="ko-KR" sz="2800" dirty="0"/>
                        <a:t>Japan</a:t>
                      </a:r>
                      <a:endParaRPr lang="ko-KR" altLang="en-US" sz="2800" dirty="0"/>
                    </a:p>
                  </a:txBody>
                  <a:tcPr/>
                </a:tc>
                <a:tc>
                  <a:txBody>
                    <a:bodyPr/>
                    <a:lstStyle/>
                    <a:p>
                      <a:pPr algn="r" latinLnBrk="1"/>
                      <a:r>
                        <a:rPr lang="en-US" altLang="ko-KR" sz="2800" dirty="0"/>
                        <a:t>377k</a:t>
                      </a:r>
                      <a:endParaRPr lang="ko-KR" altLang="en-US" sz="2800" dirty="0"/>
                    </a:p>
                  </a:txBody>
                  <a:tcPr/>
                </a:tc>
                <a:tc>
                  <a:txBody>
                    <a:bodyPr/>
                    <a:lstStyle/>
                    <a:p>
                      <a:pPr algn="r" latinLnBrk="1"/>
                      <a:r>
                        <a:rPr lang="en-US" altLang="ko-KR" sz="2800" dirty="0"/>
                        <a:t>126</a:t>
                      </a:r>
                      <a:endParaRPr lang="ko-KR" altLang="en-US" sz="2800" dirty="0"/>
                    </a:p>
                  </a:txBody>
                  <a:tcPr/>
                </a:tc>
                <a:tc>
                  <a:txBody>
                    <a:bodyPr/>
                    <a:lstStyle/>
                    <a:p>
                      <a:pPr algn="r" latinLnBrk="1"/>
                      <a:r>
                        <a:rPr lang="en-US" altLang="ko-KR" sz="2800" dirty="0"/>
                        <a:t>4.8</a:t>
                      </a:r>
                      <a:endParaRPr lang="ko-KR" altLang="en-US" sz="2800" dirty="0"/>
                    </a:p>
                  </a:txBody>
                  <a:tcPr/>
                </a:tc>
                <a:extLst>
                  <a:ext uri="{0D108BD9-81ED-4DB2-BD59-A6C34878D82A}">
                    <a16:rowId xmlns:a16="http://schemas.microsoft.com/office/drawing/2014/main" val="2510260585"/>
                  </a:ext>
                </a:extLst>
              </a:tr>
              <a:tr h="731308">
                <a:tc>
                  <a:txBody>
                    <a:bodyPr/>
                    <a:lstStyle/>
                    <a:p>
                      <a:pPr algn="r" latinLnBrk="1"/>
                      <a:r>
                        <a:rPr lang="en-US" altLang="ko-KR" sz="2800" dirty="0"/>
                        <a:t>China</a:t>
                      </a:r>
                      <a:endParaRPr lang="ko-KR" altLang="en-US" sz="2800" dirty="0"/>
                    </a:p>
                  </a:txBody>
                  <a:tcPr/>
                </a:tc>
                <a:tc>
                  <a:txBody>
                    <a:bodyPr/>
                    <a:lstStyle/>
                    <a:p>
                      <a:pPr algn="r" latinLnBrk="1"/>
                      <a:r>
                        <a:rPr lang="en-US" altLang="ko-KR" sz="2800" dirty="0"/>
                        <a:t>9,596k</a:t>
                      </a:r>
                      <a:endParaRPr lang="ko-KR" altLang="en-US" sz="2800" dirty="0"/>
                    </a:p>
                  </a:txBody>
                  <a:tcPr/>
                </a:tc>
                <a:tc>
                  <a:txBody>
                    <a:bodyPr/>
                    <a:lstStyle/>
                    <a:p>
                      <a:pPr algn="r" latinLnBrk="1"/>
                      <a:r>
                        <a:rPr lang="en-US" altLang="ko-KR" sz="2800" dirty="0"/>
                        <a:t>1,400</a:t>
                      </a:r>
                      <a:endParaRPr lang="ko-KR" altLang="en-US" sz="2800" dirty="0"/>
                    </a:p>
                  </a:txBody>
                  <a:tcPr/>
                </a:tc>
                <a:tc>
                  <a:txBody>
                    <a:bodyPr/>
                    <a:lstStyle/>
                    <a:p>
                      <a:pPr algn="r" latinLnBrk="1"/>
                      <a:r>
                        <a:rPr lang="en-US" altLang="ko-KR" sz="2800" dirty="0"/>
                        <a:t>12.2</a:t>
                      </a:r>
                      <a:endParaRPr lang="ko-KR" altLang="en-US" sz="2800" dirty="0"/>
                    </a:p>
                  </a:txBody>
                  <a:tcPr/>
                </a:tc>
                <a:extLst>
                  <a:ext uri="{0D108BD9-81ED-4DB2-BD59-A6C34878D82A}">
                    <a16:rowId xmlns:a16="http://schemas.microsoft.com/office/drawing/2014/main" val="2905224913"/>
                  </a:ext>
                </a:extLst>
              </a:tr>
              <a:tr h="731308">
                <a:tc>
                  <a:txBody>
                    <a:bodyPr/>
                    <a:lstStyle/>
                    <a:p>
                      <a:pPr algn="r" latinLnBrk="1"/>
                      <a:r>
                        <a:rPr lang="en-US" altLang="ko-KR" sz="2800" dirty="0"/>
                        <a:t>USA</a:t>
                      </a:r>
                      <a:endParaRPr lang="ko-KR" altLang="en-US" sz="2800" dirty="0"/>
                    </a:p>
                  </a:txBody>
                  <a:tcPr/>
                </a:tc>
                <a:tc>
                  <a:txBody>
                    <a:bodyPr/>
                    <a:lstStyle/>
                    <a:p>
                      <a:pPr algn="r" latinLnBrk="1"/>
                      <a:r>
                        <a:rPr lang="en-US" altLang="ko-KR" sz="2800" dirty="0"/>
                        <a:t>9,833k</a:t>
                      </a:r>
                      <a:endParaRPr lang="ko-KR" altLang="en-US" sz="2800" dirty="0"/>
                    </a:p>
                  </a:txBody>
                  <a:tcPr/>
                </a:tc>
                <a:tc>
                  <a:txBody>
                    <a:bodyPr/>
                    <a:lstStyle/>
                    <a:p>
                      <a:pPr algn="r" latinLnBrk="1"/>
                      <a:r>
                        <a:rPr lang="en-US" altLang="ko-KR" sz="2800" dirty="0"/>
                        <a:t>326</a:t>
                      </a:r>
                      <a:endParaRPr lang="ko-KR" altLang="en-US" sz="2800" dirty="0"/>
                    </a:p>
                  </a:txBody>
                  <a:tcPr/>
                </a:tc>
                <a:tc>
                  <a:txBody>
                    <a:bodyPr/>
                    <a:lstStyle/>
                    <a:p>
                      <a:pPr algn="r" latinLnBrk="1"/>
                      <a:r>
                        <a:rPr lang="en-US" altLang="ko-KR" sz="2800" dirty="0"/>
                        <a:t>19.3</a:t>
                      </a:r>
                      <a:endParaRPr lang="ko-KR" altLang="en-US" sz="2800" dirty="0"/>
                    </a:p>
                  </a:txBody>
                  <a:tcPr/>
                </a:tc>
                <a:extLst>
                  <a:ext uri="{0D108BD9-81ED-4DB2-BD59-A6C34878D82A}">
                    <a16:rowId xmlns:a16="http://schemas.microsoft.com/office/drawing/2014/main" val="3151661179"/>
                  </a:ext>
                </a:extLst>
              </a:tr>
            </a:tbl>
          </a:graphicData>
        </a:graphic>
      </p:graphicFrame>
      <p:sp>
        <p:nvSpPr>
          <p:cNvPr id="5" name="TextBox 4"/>
          <p:cNvSpPr txBox="1"/>
          <p:nvPr/>
        </p:nvSpPr>
        <p:spPr>
          <a:xfrm>
            <a:off x="1066800" y="5943600"/>
            <a:ext cx="7086600" cy="646331"/>
          </a:xfrm>
          <a:prstGeom prst="rect">
            <a:avLst/>
          </a:prstGeom>
          <a:noFill/>
        </p:spPr>
        <p:txBody>
          <a:bodyPr wrap="square" rtlCol="0">
            <a:spAutoFit/>
          </a:bodyPr>
          <a:lstStyle/>
          <a:p>
            <a:r>
              <a:rPr lang="en-US" altLang="ko-KR" dirty="0"/>
              <a:t>The World Factbook: US Central intelligence Agency (2017)</a:t>
            </a:r>
          </a:p>
          <a:p>
            <a:r>
              <a:rPr lang="en-US" altLang="ko-KR" dirty="0"/>
              <a:t>*World Bank (2017)</a:t>
            </a:r>
          </a:p>
        </p:txBody>
      </p:sp>
    </p:spTree>
    <p:extLst>
      <p:ext uri="{BB962C8B-B14F-4D97-AF65-F5344CB8AC3E}">
        <p14:creationId xmlns:p14="http://schemas.microsoft.com/office/powerpoint/2010/main" val="26377622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392238"/>
          </a:xfrm>
        </p:spPr>
        <p:txBody>
          <a:bodyPr wrap="square" lIns="91440" tIns="45720" rIns="91440" bIns="45720" numCol="1" anchorCtr="0" compatLnSpc="1">
            <a:prstTxWarp prst="textNoShape">
              <a:avLst/>
            </a:prstTxWarp>
          </a:bodyPr>
          <a:lstStyle/>
          <a:p>
            <a:pPr eaLnBrk="1" hangingPunct="1"/>
            <a:r>
              <a:rPr lang="en-US" sz="3200" dirty="0"/>
              <a:t>UNESCO’s Memory of the World: </a:t>
            </a:r>
            <a:br>
              <a:rPr lang="en-US" sz="3400" dirty="0"/>
            </a:br>
            <a:r>
              <a:rPr lang="en-US" dirty="0"/>
              <a:t>Printing Woodblocks of the </a:t>
            </a:r>
            <a:r>
              <a:rPr lang="en-US" dirty="0" err="1"/>
              <a:t>Tripitaka</a:t>
            </a:r>
            <a:r>
              <a:rPr lang="en-US" dirty="0"/>
              <a:t> </a:t>
            </a:r>
            <a:r>
              <a:rPr lang="en-US" dirty="0" err="1"/>
              <a:t>Koreana</a:t>
            </a:r>
            <a:endParaRPr lang="en-US" dirty="0"/>
          </a:p>
        </p:txBody>
      </p:sp>
      <p:sp>
        <p:nvSpPr>
          <p:cNvPr id="68611" name="Content Placeholder 2"/>
          <p:cNvSpPr>
            <a:spLocks noGrp="1"/>
          </p:cNvSpPr>
          <p:nvPr>
            <p:ph idx="1"/>
          </p:nvPr>
        </p:nvSpPr>
        <p:spPr>
          <a:xfrm>
            <a:off x="304800" y="1752600"/>
            <a:ext cx="8534400" cy="2895600"/>
          </a:xfrm>
        </p:spPr>
        <p:txBody>
          <a:bodyPr/>
          <a:lstStyle/>
          <a:p>
            <a:pPr eaLnBrk="1" hangingPunct="1"/>
            <a:r>
              <a:rPr lang="en-US" sz="2800" dirty="0"/>
              <a:t>Woodblocks for printing </a:t>
            </a:r>
            <a:r>
              <a:rPr lang="en-US" sz="2800" dirty="0" err="1"/>
              <a:t>Tripitaka</a:t>
            </a:r>
            <a:r>
              <a:rPr lang="en-US" sz="2800" dirty="0"/>
              <a:t> (Buddhist scriptures)</a:t>
            </a:r>
          </a:p>
          <a:p>
            <a:pPr eaLnBrk="1" hangingPunct="1"/>
            <a:r>
              <a:rPr lang="en-US" sz="2800" dirty="0"/>
              <a:t>81,258 pieces of woodblocks</a:t>
            </a:r>
          </a:p>
          <a:p>
            <a:pPr eaLnBrk="1" hangingPunct="1"/>
            <a:r>
              <a:rPr lang="en-US" sz="2800" dirty="0"/>
              <a:t>Took 16 years to complete the project (1236-1251)</a:t>
            </a:r>
          </a:p>
          <a:p>
            <a:pPr eaLnBrk="1" hangingPunct="1"/>
            <a:r>
              <a:rPr lang="en-US" sz="2800" dirty="0"/>
              <a:t>Woodblocks were treated by a special process for long-term preservation</a:t>
            </a:r>
          </a:p>
        </p:txBody>
      </p:sp>
      <p:pic>
        <p:nvPicPr>
          <p:cNvPr id="68612" name="Picture 5"/>
          <p:cNvPicPr>
            <a:picLocks noChangeAspect="1" noChangeArrowheads="1"/>
          </p:cNvPicPr>
          <p:nvPr/>
        </p:nvPicPr>
        <p:blipFill>
          <a:blip r:embed="rId3" cstate="print"/>
          <a:srcRect l="5624" t="39000" r="7500" b="4500"/>
          <a:stretch>
            <a:fillRect/>
          </a:stretch>
        </p:blipFill>
        <p:spPr bwMode="auto">
          <a:xfrm>
            <a:off x="381000" y="5102352"/>
            <a:ext cx="3657600" cy="1755648"/>
          </a:xfrm>
          <a:prstGeom prst="rect">
            <a:avLst/>
          </a:prstGeom>
          <a:noFill/>
          <a:ln w="9525">
            <a:noFill/>
            <a:miter lim="800000"/>
            <a:headEnd/>
            <a:tailEnd/>
          </a:ln>
        </p:spPr>
      </p:pic>
      <p:pic>
        <p:nvPicPr>
          <p:cNvPr id="68613" name="Picture 10" descr="http://msmotel.co.kr/data/file/pniphoto/3730941522_5b415a1b_TOURINFO.629.jpg"/>
          <p:cNvPicPr>
            <a:picLocks noChangeAspect="1" noChangeArrowheads="1"/>
          </p:cNvPicPr>
          <p:nvPr/>
        </p:nvPicPr>
        <p:blipFill>
          <a:blip r:embed="rId4" cstate="print"/>
          <a:srcRect/>
          <a:stretch>
            <a:fillRect/>
          </a:stretch>
        </p:blipFill>
        <p:spPr bwMode="auto">
          <a:xfrm>
            <a:off x="4038600" y="5105400"/>
            <a:ext cx="3146253" cy="1752600"/>
          </a:xfrm>
          <a:prstGeom prst="rect">
            <a:avLst/>
          </a:prstGeom>
          <a:noFill/>
          <a:ln w="9525">
            <a:noFill/>
            <a:miter lim="800000"/>
            <a:headEnd/>
            <a:tailEnd/>
          </a:ln>
        </p:spPr>
      </p:pic>
      <p:pic>
        <p:nvPicPr>
          <p:cNvPr id="68614" name="Picture 2" descr="http://www.dprk-tour.com/img/haeinsa.jpg"/>
          <p:cNvPicPr>
            <a:picLocks noChangeAspect="1" noChangeArrowheads="1"/>
          </p:cNvPicPr>
          <p:nvPr/>
        </p:nvPicPr>
        <p:blipFill>
          <a:blip r:embed="rId5" cstate="print"/>
          <a:srcRect b="4936"/>
          <a:stretch>
            <a:fillRect/>
          </a:stretch>
        </p:blipFill>
        <p:spPr bwMode="auto">
          <a:xfrm>
            <a:off x="7162800" y="4343399"/>
            <a:ext cx="1862954" cy="25511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295400"/>
          </a:xfrm>
        </p:spPr>
        <p:txBody>
          <a:bodyPr/>
          <a:lstStyle/>
          <a:p>
            <a:pPr eaLnBrk="1" fontAlgn="auto" hangingPunct="1">
              <a:spcAft>
                <a:spcPts val="0"/>
              </a:spcAft>
              <a:defRPr/>
            </a:pPr>
            <a:r>
              <a:rPr lang="en-US" dirty="0">
                <a:solidFill>
                  <a:schemeClr val="tx2">
                    <a:satMod val="200000"/>
                  </a:schemeClr>
                </a:solidFill>
              </a:rPr>
              <a:t>Ingenious Inventions:</a:t>
            </a:r>
            <a:br>
              <a:rPr lang="en-US" dirty="0">
                <a:solidFill>
                  <a:schemeClr val="tx2">
                    <a:satMod val="200000"/>
                  </a:schemeClr>
                </a:solidFill>
              </a:rPr>
            </a:br>
            <a:r>
              <a:rPr lang="en-US" dirty="0" err="1">
                <a:solidFill>
                  <a:schemeClr val="tx2">
                    <a:satMod val="200000"/>
                  </a:schemeClr>
                </a:solidFill>
              </a:rPr>
              <a:t>Geobukseon</a:t>
            </a:r>
            <a:r>
              <a:rPr lang="en-US" dirty="0">
                <a:solidFill>
                  <a:schemeClr val="tx2">
                    <a:satMod val="200000"/>
                  </a:schemeClr>
                </a:solidFill>
              </a:rPr>
              <a:t> (Turtle –Shaped Warship)</a:t>
            </a:r>
          </a:p>
        </p:txBody>
      </p:sp>
      <p:sp>
        <p:nvSpPr>
          <p:cNvPr id="65539" name="Content Placeholder 2"/>
          <p:cNvSpPr>
            <a:spLocks noGrp="1"/>
          </p:cNvSpPr>
          <p:nvPr>
            <p:ph idx="1"/>
          </p:nvPr>
        </p:nvSpPr>
        <p:spPr>
          <a:xfrm>
            <a:off x="3581400" y="1828800"/>
            <a:ext cx="5257800" cy="4419600"/>
          </a:xfrm>
        </p:spPr>
        <p:txBody>
          <a:bodyPr/>
          <a:lstStyle/>
          <a:p>
            <a:pPr eaLnBrk="1" hangingPunct="1"/>
            <a:r>
              <a:rPr lang="en-US" sz="2700"/>
              <a:t>The world first ironclad warship, Geobukseon (Turtle-shaped Warship), was built by General Yi Sun-shin in 1592 during the Japanese invasion.</a:t>
            </a:r>
          </a:p>
          <a:p>
            <a:pPr eaLnBrk="1" hangingPunct="1">
              <a:buFont typeface="Wingdings" pitchFamily="2" charset="2"/>
              <a:buChar char="§"/>
            </a:pPr>
            <a:r>
              <a:rPr lang="en-US" sz="2700"/>
              <a:t>The ships had armored and spiked decks and cannons and were designed to be highly maneuverable . </a:t>
            </a:r>
          </a:p>
        </p:txBody>
      </p:sp>
      <p:pic>
        <p:nvPicPr>
          <p:cNvPr id="65540" name="Picture 2"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1" name="Picture 4"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2" name="Picture 6"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3" name="Picture 8"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4" name="Picture 10" descr="463117-Geobukseon-Turtle-Ship-2.jpg image by tiamwow"/>
          <p:cNvPicPr>
            <a:picLocks noChangeAspect="1" noChangeArrowheads="1"/>
          </p:cNvPicPr>
          <p:nvPr/>
        </p:nvPicPr>
        <p:blipFill>
          <a:blip r:embed="rId4" cstate="print"/>
          <a:srcRect/>
          <a:stretch>
            <a:fillRect/>
          </a:stretch>
        </p:blipFill>
        <p:spPr bwMode="auto">
          <a:xfrm>
            <a:off x="0" y="1828800"/>
            <a:ext cx="3314700" cy="4419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1239838"/>
          </a:xfrm>
        </p:spPr>
        <p:txBody>
          <a:bodyPr wrap="square" lIns="91440" tIns="45720" rIns="91440" bIns="45720" numCol="1" anchorCtr="0" compatLnSpc="1">
            <a:prstTxWarp prst="textNoShape">
              <a:avLst/>
            </a:prstTxWarp>
          </a:bodyPr>
          <a:lstStyle/>
          <a:p>
            <a:pPr eaLnBrk="1" hangingPunct="1"/>
            <a:r>
              <a:rPr lang="en-US" sz="3200" dirty="0"/>
              <a:t>UNESCO’s Memory of the World:</a:t>
            </a:r>
            <a:br>
              <a:rPr lang="en-US" dirty="0"/>
            </a:br>
            <a:r>
              <a:rPr lang="en-US" sz="4200" dirty="0" err="1"/>
              <a:t>Bulguksa</a:t>
            </a:r>
            <a:r>
              <a:rPr lang="en-US" sz="4200" dirty="0"/>
              <a:t> and </a:t>
            </a:r>
            <a:r>
              <a:rPr lang="en-US" sz="4200" dirty="0" err="1"/>
              <a:t>Seok</a:t>
            </a:r>
            <a:r>
              <a:rPr lang="en-US" sz="4200" dirty="0"/>
              <a:t>-</a:t>
            </a:r>
            <a:r>
              <a:rPr lang="en-US" sz="4200" dirty="0" err="1"/>
              <a:t>gu</a:t>
            </a:r>
            <a:r>
              <a:rPr lang="en-US" sz="4200" dirty="0"/>
              <a:t>-ram</a:t>
            </a:r>
          </a:p>
        </p:txBody>
      </p:sp>
      <p:sp>
        <p:nvSpPr>
          <p:cNvPr id="3" name="Content Placeholder 2"/>
          <p:cNvSpPr>
            <a:spLocks noGrp="1"/>
          </p:cNvSpPr>
          <p:nvPr>
            <p:ph idx="1"/>
          </p:nvPr>
        </p:nvSpPr>
        <p:spPr>
          <a:xfrm>
            <a:off x="304800" y="1905000"/>
            <a:ext cx="5715000" cy="4572000"/>
          </a:xfrm>
        </p:spPr>
        <p:txBody>
          <a:bodyPr>
            <a:normAutofit lnSpcReduction="10000"/>
          </a:bodyPr>
          <a:lstStyle/>
          <a:p>
            <a:pPr marL="411480" eaLnBrk="1" fontAlgn="auto" hangingPunct="1">
              <a:spcAft>
                <a:spcPts val="0"/>
              </a:spcAft>
              <a:buFont typeface="Wingdings"/>
              <a:buChar char=""/>
              <a:defRPr/>
            </a:pPr>
            <a:r>
              <a:rPr lang="en-US" dirty="0" err="1"/>
              <a:t>Bulguksa</a:t>
            </a:r>
            <a:r>
              <a:rPr lang="en-US" dirty="0"/>
              <a:t>, </a:t>
            </a:r>
          </a:p>
          <a:p>
            <a:pPr marL="740664" lvl="1" eaLnBrk="1" fontAlgn="auto" hangingPunct="1">
              <a:spcAft>
                <a:spcPts val="0"/>
              </a:spcAft>
              <a:buFont typeface="Wingdings"/>
              <a:buChar char=""/>
              <a:defRPr/>
            </a:pPr>
            <a:r>
              <a:rPr lang="en-US" dirty="0"/>
              <a:t>Constructed in 751 AD during </a:t>
            </a:r>
            <a:r>
              <a:rPr lang="en-US" dirty="0" err="1"/>
              <a:t>Shilla</a:t>
            </a:r>
            <a:r>
              <a:rPr lang="en-US" dirty="0"/>
              <a:t> kingdom</a:t>
            </a:r>
          </a:p>
          <a:p>
            <a:pPr marL="740664" lvl="1" eaLnBrk="1" fontAlgn="auto" hangingPunct="1">
              <a:spcAft>
                <a:spcPts val="0"/>
              </a:spcAft>
              <a:buFont typeface="Wingdings"/>
              <a:buChar char=""/>
              <a:defRPr/>
            </a:pPr>
            <a:r>
              <a:rPr lang="en-US" dirty="0"/>
              <a:t>Main temple, gates, stone pagodas, bridges are all architectural masterpieces</a:t>
            </a:r>
          </a:p>
          <a:p>
            <a:pPr marL="411480" eaLnBrk="1" fontAlgn="auto" hangingPunct="1">
              <a:spcAft>
                <a:spcPts val="0"/>
              </a:spcAft>
              <a:buFont typeface="Wingdings"/>
              <a:buChar char=""/>
              <a:defRPr/>
            </a:pPr>
            <a:r>
              <a:rPr lang="en-US" dirty="0" err="1"/>
              <a:t>Seokguram</a:t>
            </a:r>
            <a:r>
              <a:rPr lang="en-US" dirty="0"/>
              <a:t> Grotto</a:t>
            </a:r>
          </a:p>
          <a:p>
            <a:pPr marL="740664" lvl="1" eaLnBrk="1" fontAlgn="auto" hangingPunct="1">
              <a:spcAft>
                <a:spcPts val="0"/>
              </a:spcAft>
              <a:buFont typeface="Wingdings"/>
              <a:buChar char=""/>
              <a:defRPr/>
            </a:pPr>
            <a:r>
              <a:rPr lang="en-US" dirty="0"/>
              <a:t>Granite sanctuary for stone Buddha</a:t>
            </a:r>
          </a:p>
          <a:p>
            <a:pPr marL="740664" lvl="1" eaLnBrk="1" fontAlgn="auto" hangingPunct="1">
              <a:spcAft>
                <a:spcPts val="0"/>
              </a:spcAft>
              <a:buFont typeface="Wingdings"/>
              <a:buChar char=""/>
              <a:defRPr/>
            </a:pPr>
            <a:r>
              <a:rPr lang="en-US" dirty="0"/>
              <a:t>Wearing a serene smile of benevolence</a:t>
            </a:r>
          </a:p>
        </p:txBody>
      </p:sp>
      <p:pic>
        <p:nvPicPr>
          <p:cNvPr id="69636" name="Picture 2" descr="http://cfs.tistory.com/attach/1462/1401638565.jpg"/>
          <p:cNvPicPr>
            <a:picLocks noChangeAspect="1" noChangeArrowheads="1"/>
          </p:cNvPicPr>
          <p:nvPr/>
        </p:nvPicPr>
        <p:blipFill>
          <a:blip r:embed="rId3" cstate="print"/>
          <a:srcRect/>
          <a:stretch>
            <a:fillRect/>
          </a:stretch>
        </p:blipFill>
        <p:spPr bwMode="auto">
          <a:xfrm>
            <a:off x="6248400" y="1600200"/>
            <a:ext cx="2895600" cy="2082799"/>
          </a:xfrm>
          <a:prstGeom prst="rect">
            <a:avLst/>
          </a:prstGeom>
          <a:noFill/>
          <a:ln w="9525">
            <a:noFill/>
            <a:miter lim="800000"/>
            <a:headEnd/>
            <a:tailEnd/>
          </a:ln>
        </p:spPr>
      </p:pic>
      <p:pic>
        <p:nvPicPr>
          <p:cNvPr id="69637" name="Picture 2" descr="C:\Users\Dr. Park\Desktop\Documents\Pictures\Sejong\Korean Stuff\sokkuram.jpg"/>
          <p:cNvPicPr>
            <a:picLocks noChangeAspect="1" noChangeArrowheads="1"/>
          </p:cNvPicPr>
          <p:nvPr/>
        </p:nvPicPr>
        <p:blipFill>
          <a:blip r:embed="rId4" cstate="print"/>
          <a:srcRect/>
          <a:stretch>
            <a:fillRect/>
          </a:stretch>
        </p:blipFill>
        <p:spPr bwMode="auto">
          <a:xfrm>
            <a:off x="6248400" y="3657600"/>
            <a:ext cx="2895600" cy="21717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914400"/>
          </a:xfrm>
        </p:spPr>
        <p:txBody>
          <a:bodyPr/>
          <a:lstStyle/>
          <a:p>
            <a:pPr eaLnBrk="1" fontAlgn="auto" hangingPunct="1">
              <a:spcAft>
                <a:spcPts val="0"/>
              </a:spcAft>
              <a:defRPr/>
            </a:pPr>
            <a:r>
              <a:rPr lang="en-US" dirty="0">
                <a:solidFill>
                  <a:schemeClr val="tx2">
                    <a:satMod val="200000"/>
                  </a:schemeClr>
                </a:solidFill>
              </a:rPr>
              <a:t>UNESCO’s World Cultural Heritages</a:t>
            </a:r>
          </a:p>
        </p:txBody>
      </p:sp>
      <p:pic>
        <p:nvPicPr>
          <p:cNvPr id="70658" name="Picture 2" descr="http://whc.unesco.org/uploads/sites/gallery/large/site_0736_0002.jpg"/>
          <p:cNvPicPr>
            <a:picLocks noChangeAspect="1" noChangeArrowheads="1"/>
          </p:cNvPicPr>
          <p:nvPr/>
        </p:nvPicPr>
        <p:blipFill>
          <a:blip r:embed="rId3" cstate="print"/>
          <a:srcRect/>
          <a:stretch>
            <a:fillRect/>
          </a:stretch>
        </p:blipFill>
        <p:spPr bwMode="auto">
          <a:xfrm>
            <a:off x="533400" y="1371600"/>
            <a:ext cx="1828800" cy="1676400"/>
          </a:xfrm>
          <a:prstGeom prst="rect">
            <a:avLst/>
          </a:prstGeom>
          <a:noFill/>
          <a:ln w="9525">
            <a:noFill/>
            <a:miter lim="800000"/>
            <a:headEnd/>
            <a:tailEnd/>
          </a:ln>
        </p:spPr>
      </p:pic>
      <p:pic>
        <p:nvPicPr>
          <p:cNvPr id="70660" name="Picture 4" descr="http://whc.unesco.org/uploads/sites/gallery/large/site_0816_0001.jpg"/>
          <p:cNvPicPr>
            <a:picLocks noChangeAspect="1" noChangeArrowheads="1"/>
          </p:cNvPicPr>
          <p:nvPr/>
        </p:nvPicPr>
        <p:blipFill>
          <a:blip r:embed="rId4" cstate="print"/>
          <a:srcRect/>
          <a:stretch>
            <a:fillRect/>
          </a:stretch>
        </p:blipFill>
        <p:spPr bwMode="auto">
          <a:xfrm>
            <a:off x="533400" y="3276600"/>
            <a:ext cx="1828800" cy="1600200"/>
          </a:xfrm>
          <a:prstGeom prst="rect">
            <a:avLst/>
          </a:prstGeom>
          <a:noFill/>
          <a:ln w="9525">
            <a:noFill/>
            <a:miter lim="800000"/>
            <a:headEnd/>
            <a:tailEnd/>
          </a:ln>
        </p:spPr>
      </p:pic>
      <p:pic>
        <p:nvPicPr>
          <p:cNvPr id="70662" name="Picture 6" descr="http://whc.unesco.org/uploads/sites/gallery/medium/site_0738_0001.jpg"/>
          <p:cNvPicPr>
            <a:picLocks noChangeAspect="1" noChangeArrowheads="1"/>
          </p:cNvPicPr>
          <p:nvPr/>
        </p:nvPicPr>
        <p:blipFill>
          <a:blip r:embed="rId5" cstate="print"/>
          <a:srcRect/>
          <a:stretch>
            <a:fillRect/>
          </a:stretch>
        </p:blipFill>
        <p:spPr bwMode="auto">
          <a:xfrm>
            <a:off x="533400" y="5029200"/>
            <a:ext cx="1752600" cy="1524000"/>
          </a:xfrm>
          <a:prstGeom prst="rect">
            <a:avLst/>
          </a:prstGeom>
          <a:noFill/>
          <a:ln w="9525">
            <a:noFill/>
            <a:miter lim="800000"/>
            <a:headEnd/>
            <a:tailEnd/>
          </a:ln>
        </p:spPr>
      </p:pic>
      <p:pic>
        <p:nvPicPr>
          <p:cNvPr id="70664" name="Picture 8" descr="http://whc.unesco.org/uploads/sites/gallery/large/site_0737_0001.jpg"/>
          <p:cNvPicPr>
            <a:picLocks noChangeAspect="1" noChangeArrowheads="1"/>
          </p:cNvPicPr>
          <p:nvPr/>
        </p:nvPicPr>
        <p:blipFill>
          <a:blip r:embed="rId6" cstate="print"/>
          <a:srcRect/>
          <a:stretch>
            <a:fillRect/>
          </a:stretch>
        </p:blipFill>
        <p:spPr bwMode="auto">
          <a:xfrm>
            <a:off x="4953000" y="1447800"/>
            <a:ext cx="2057400" cy="1587500"/>
          </a:xfrm>
          <a:prstGeom prst="rect">
            <a:avLst/>
          </a:prstGeom>
          <a:noFill/>
          <a:ln w="9525">
            <a:noFill/>
            <a:miter lim="800000"/>
            <a:headEnd/>
            <a:tailEnd/>
          </a:ln>
        </p:spPr>
      </p:pic>
      <p:pic>
        <p:nvPicPr>
          <p:cNvPr id="70666" name="Picture 10" descr="http://whc.unesco.org/uploads/sites/gallery/large/site_0976_0001.jpg"/>
          <p:cNvPicPr>
            <a:picLocks noChangeAspect="1" noChangeArrowheads="1"/>
          </p:cNvPicPr>
          <p:nvPr/>
        </p:nvPicPr>
        <p:blipFill>
          <a:blip r:embed="rId7" cstate="print"/>
          <a:srcRect/>
          <a:stretch>
            <a:fillRect/>
          </a:stretch>
        </p:blipFill>
        <p:spPr bwMode="auto">
          <a:xfrm>
            <a:off x="4953000" y="3200400"/>
            <a:ext cx="1981200" cy="1606550"/>
          </a:xfrm>
          <a:prstGeom prst="rect">
            <a:avLst/>
          </a:prstGeom>
          <a:noFill/>
          <a:ln w="9525">
            <a:noFill/>
            <a:miter lim="800000"/>
            <a:headEnd/>
            <a:tailEnd/>
          </a:ln>
        </p:spPr>
      </p:pic>
      <p:pic>
        <p:nvPicPr>
          <p:cNvPr id="70668" name="Picture 12" descr="http://upload.wikimedia.org/wikipedia/commons/thumb/1/1d/Korea-Ganghwado-Dolmen-02.jpg/230px-Korea-Ganghwado-Dolmen-02.jpg">
            <a:hlinkClick r:id="rId8"/>
          </p:cNvPr>
          <p:cNvPicPr>
            <a:picLocks noChangeAspect="1" noChangeArrowheads="1"/>
          </p:cNvPicPr>
          <p:nvPr/>
        </p:nvPicPr>
        <p:blipFill>
          <a:blip r:embed="rId9" cstate="print"/>
          <a:srcRect/>
          <a:stretch>
            <a:fillRect/>
          </a:stretch>
        </p:blipFill>
        <p:spPr bwMode="auto">
          <a:xfrm>
            <a:off x="4953000" y="4953000"/>
            <a:ext cx="1981200" cy="1600200"/>
          </a:xfrm>
          <a:prstGeom prst="rect">
            <a:avLst/>
          </a:prstGeom>
          <a:noFill/>
          <a:ln w="9525">
            <a:noFill/>
            <a:miter lim="800000"/>
            <a:headEnd/>
            <a:tailEnd/>
          </a:ln>
        </p:spPr>
      </p:pic>
      <p:sp>
        <p:nvSpPr>
          <p:cNvPr id="10" name="TextBox 9"/>
          <p:cNvSpPr txBox="1">
            <a:spLocks noChangeArrowheads="1"/>
          </p:cNvSpPr>
          <p:nvPr/>
        </p:nvSpPr>
        <p:spPr bwMode="auto">
          <a:xfrm>
            <a:off x="7010400" y="4953000"/>
            <a:ext cx="1905000" cy="1570038"/>
          </a:xfrm>
          <a:prstGeom prst="rect">
            <a:avLst/>
          </a:prstGeom>
          <a:noFill/>
          <a:ln w="9525">
            <a:noFill/>
            <a:miter lim="800000"/>
            <a:headEnd/>
            <a:tailEnd/>
          </a:ln>
        </p:spPr>
        <p:txBody>
          <a:bodyPr>
            <a:spAutoFit/>
          </a:bodyPr>
          <a:lstStyle/>
          <a:p>
            <a:r>
              <a:rPr lang="en-US" sz="2400">
                <a:latin typeface="Calibri" pitchFamily="34" charset="0"/>
              </a:rPr>
              <a:t>Dolmen Sites in Ganghwa, Hwasun, &amp; Gochang</a:t>
            </a:r>
          </a:p>
        </p:txBody>
      </p:sp>
      <p:sp>
        <p:nvSpPr>
          <p:cNvPr id="11" name="TextBox 10"/>
          <p:cNvSpPr txBox="1">
            <a:spLocks noChangeArrowheads="1"/>
          </p:cNvSpPr>
          <p:nvPr/>
        </p:nvSpPr>
        <p:spPr bwMode="auto">
          <a:xfrm>
            <a:off x="7010400" y="3429000"/>
            <a:ext cx="1905000" cy="830263"/>
          </a:xfrm>
          <a:prstGeom prst="rect">
            <a:avLst/>
          </a:prstGeom>
          <a:noFill/>
          <a:ln w="9525">
            <a:noFill/>
            <a:miter lim="800000"/>
            <a:headEnd/>
            <a:tailEnd/>
          </a:ln>
        </p:spPr>
        <p:txBody>
          <a:bodyPr>
            <a:spAutoFit/>
          </a:bodyPr>
          <a:lstStyle/>
          <a:p>
            <a:r>
              <a:rPr lang="en-US" sz="2400">
                <a:latin typeface="Calibri" pitchFamily="34" charset="0"/>
              </a:rPr>
              <a:t>Gyeongju Historic Areas</a:t>
            </a:r>
          </a:p>
        </p:txBody>
      </p:sp>
      <p:sp>
        <p:nvSpPr>
          <p:cNvPr id="12" name="TextBox 11"/>
          <p:cNvSpPr txBox="1">
            <a:spLocks noChangeArrowheads="1"/>
          </p:cNvSpPr>
          <p:nvPr/>
        </p:nvSpPr>
        <p:spPr bwMode="auto">
          <a:xfrm>
            <a:off x="7010400" y="1371600"/>
            <a:ext cx="2133600" cy="1570038"/>
          </a:xfrm>
          <a:prstGeom prst="rect">
            <a:avLst/>
          </a:prstGeom>
          <a:noFill/>
          <a:ln w="9525">
            <a:noFill/>
            <a:miter lim="800000"/>
            <a:headEnd/>
            <a:tailEnd/>
          </a:ln>
        </p:spPr>
        <p:txBody>
          <a:bodyPr>
            <a:spAutoFit/>
          </a:bodyPr>
          <a:lstStyle/>
          <a:p>
            <a:r>
              <a:rPr lang="en-US" sz="2400">
                <a:latin typeface="Calibri" pitchFamily="34" charset="0"/>
              </a:rPr>
              <a:t>Tripitaka Koreana Woodblocks Depository</a:t>
            </a:r>
          </a:p>
        </p:txBody>
      </p:sp>
      <p:sp>
        <p:nvSpPr>
          <p:cNvPr id="13" name="TextBox 12"/>
          <p:cNvSpPr txBox="1">
            <a:spLocks noChangeArrowheads="1"/>
          </p:cNvSpPr>
          <p:nvPr/>
        </p:nvSpPr>
        <p:spPr bwMode="auto">
          <a:xfrm>
            <a:off x="2362200" y="5105400"/>
            <a:ext cx="2209800" cy="1200150"/>
          </a:xfrm>
          <a:prstGeom prst="rect">
            <a:avLst/>
          </a:prstGeom>
          <a:noFill/>
          <a:ln w="9525">
            <a:noFill/>
            <a:miter lim="800000"/>
            <a:headEnd/>
            <a:tailEnd/>
          </a:ln>
        </p:spPr>
        <p:txBody>
          <a:bodyPr>
            <a:spAutoFit/>
          </a:bodyPr>
          <a:lstStyle/>
          <a:p>
            <a:r>
              <a:rPr lang="en-US" sz="2400">
                <a:latin typeface="Calibri" pitchFamily="34" charset="0"/>
              </a:rPr>
              <a:t> Jongmyo Shrine of Joseon Royal Ancestors</a:t>
            </a:r>
          </a:p>
        </p:txBody>
      </p:sp>
      <p:sp>
        <p:nvSpPr>
          <p:cNvPr id="14" name="TextBox 13"/>
          <p:cNvSpPr txBox="1">
            <a:spLocks noChangeArrowheads="1"/>
          </p:cNvSpPr>
          <p:nvPr/>
        </p:nvSpPr>
        <p:spPr bwMode="auto">
          <a:xfrm>
            <a:off x="2362200" y="3352800"/>
            <a:ext cx="1693863" cy="830263"/>
          </a:xfrm>
          <a:prstGeom prst="rect">
            <a:avLst/>
          </a:prstGeom>
          <a:noFill/>
          <a:ln w="9525">
            <a:noFill/>
            <a:miter lim="800000"/>
            <a:headEnd/>
            <a:tailEnd/>
          </a:ln>
        </p:spPr>
        <p:txBody>
          <a:bodyPr>
            <a:spAutoFit/>
          </a:bodyPr>
          <a:lstStyle/>
          <a:p>
            <a:r>
              <a:rPr lang="en-US" sz="2400">
                <a:latin typeface="Calibri" pitchFamily="34" charset="0"/>
              </a:rPr>
              <a:t>Changdeok-gung Palace</a:t>
            </a:r>
          </a:p>
        </p:txBody>
      </p:sp>
      <p:sp>
        <p:nvSpPr>
          <p:cNvPr id="15" name="TextBox 14"/>
          <p:cNvSpPr txBox="1">
            <a:spLocks noChangeArrowheads="1"/>
          </p:cNvSpPr>
          <p:nvPr/>
        </p:nvSpPr>
        <p:spPr bwMode="auto">
          <a:xfrm>
            <a:off x="2438400" y="1371600"/>
            <a:ext cx="2209800" cy="1570038"/>
          </a:xfrm>
          <a:prstGeom prst="rect">
            <a:avLst/>
          </a:prstGeom>
          <a:noFill/>
          <a:ln w="9525">
            <a:noFill/>
            <a:miter lim="800000"/>
            <a:headEnd/>
            <a:tailEnd/>
          </a:ln>
        </p:spPr>
        <p:txBody>
          <a:bodyPr>
            <a:spAutoFit/>
          </a:bodyPr>
          <a:lstStyle/>
          <a:p>
            <a:r>
              <a:rPr lang="en-US" sz="2400">
                <a:latin typeface="Calibri" pitchFamily="34" charset="0"/>
              </a:rPr>
              <a:t>Seokguram  Grotto and Bulguksa Temple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06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06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06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Religions of Korea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8195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63638"/>
          </a:xfrm>
        </p:spPr>
        <p:txBody>
          <a:bodyPr/>
          <a:lstStyle/>
          <a:p>
            <a:pPr eaLnBrk="1" fontAlgn="auto" hangingPunct="1">
              <a:spcAft>
                <a:spcPts val="0"/>
              </a:spcAft>
              <a:defRPr/>
            </a:pPr>
            <a:r>
              <a:rPr lang="en-US" dirty="0">
                <a:solidFill>
                  <a:schemeClr val="tx2">
                    <a:satMod val="200000"/>
                  </a:schemeClr>
                </a:solidFill>
              </a:rPr>
              <a:t>Religions  of Korean People</a:t>
            </a:r>
            <a:br>
              <a:rPr lang="en-US" dirty="0">
                <a:solidFill>
                  <a:schemeClr val="tx2">
                    <a:satMod val="200000"/>
                  </a:schemeClr>
                </a:solidFill>
              </a:rPr>
            </a:br>
            <a:r>
              <a:rPr lang="en-US" sz="3200" i="1" dirty="0">
                <a:solidFill>
                  <a:schemeClr val="tx2">
                    <a:satMod val="200000"/>
                  </a:schemeClr>
                </a:solidFill>
              </a:rPr>
              <a:t>(2014 Gallup Report)</a:t>
            </a:r>
          </a:p>
        </p:txBody>
      </p:sp>
      <p:graphicFrame>
        <p:nvGraphicFramePr>
          <p:cNvPr id="1026" name="Chart 3"/>
          <p:cNvGraphicFramePr>
            <a:graphicFrameLocks/>
          </p:cNvGraphicFramePr>
          <p:nvPr>
            <p:extLst>
              <p:ext uri="{D42A27DB-BD31-4B8C-83A1-F6EECF244321}">
                <p14:modId xmlns:p14="http://schemas.microsoft.com/office/powerpoint/2010/main" val="1824633549"/>
              </p:ext>
            </p:extLst>
          </p:nvPr>
        </p:nvGraphicFramePr>
        <p:xfrm>
          <a:off x="533400" y="1143000"/>
          <a:ext cx="7620000" cy="5257800"/>
        </p:xfrm>
        <a:graphic>
          <a:graphicData uri="http://schemas.openxmlformats.org/presentationml/2006/ole">
            <mc:AlternateContent xmlns:mc="http://schemas.openxmlformats.org/markup-compatibility/2006">
              <mc:Choice xmlns:v="urn:schemas-microsoft-com:vml" Requires="v">
                <p:oleObj r:id="rId3" imgW="7846232" imgH="5486876" progId="Excel.Chart.8">
                  <p:embed/>
                </p:oleObj>
              </mc:Choice>
              <mc:Fallback>
                <p:oleObj r:id="rId3" imgW="7846232" imgH="5486876" progId="Excel.Chart.8">
                  <p:embed/>
                  <p:pic>
                    <p:nvPicPr>
                      <p:cNvPr id="1026"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7620000" cy="5257800"/>
                      </a:xfrm>
                      <a:prstGeom prst="rect">
                        <a:avLst/>
                      </a:prstGeom>
                      <a:noFill/>
                    </p:spPr>
                  </p:pic>
                </p:oleObj>
              </mc:Fallback>
            </mc:AlternateContent>
          </a:graphicData>
        </a:graphic>
      </p:graphicFrame>
    </p:spTree>
    <p:extLst>
      <p:ext uri="{BB962C8B-B14F-4D97-AF65-F5344CB8AC3E}">
        <p14:creationId xmlns:p14="http://schemas.microsoft.com/office/powerpoint/2010/main" val="19682757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3459"/>
            <a:ext cx="7924800" cy="914400"/>
          </a:xfrm>
        </p:spPr>
        <p:txBody>
          <a:bodyPr/>
          <a:lstStyle/>
          <a:p>
            <a:pPr eaLnBrk="1" fontAlgn="auto" hangingPunct="1">
              <a:spcAft>
                <a:spcPts val="0"/>
              </a:spcAft>
              <a:defRPr/>
            </a:pPr>
            <a:r>
              <a:rPr lang="en-US" dirty="0">
                <a:solidFill>
                  <a:schemeClr val="tx2">
                    <a:satMod val="200000"/>
                  </a:schemeClr>
                </a:solidFill>
              </a:rPr>
              <a:t>Korean Shamanism</a:t>
            </a:r>
          </a:p>
        </p:txBody>
      </p:sp>
      <p:sp>
        <p:nvSpPr>
          <p:cNvPr id="34819" name="Content Placeholder 2"/>
          <p:cNvSpPr>
            <a:spLocks noGrp="1"/>
          </p:cNvSpPr>
          <p:nvPr>
            <p:ph idx="1"/>
          </p:nvPr>
        </p:nvSpPr>
        <p:spPr>
          <a:xfrm>
            <a:off x="533400" y="1238250"/>
            <a:ext cx="7543800" cy="3352800"/>
          </a:xfrm>
        </p:spPr>
        <p:txBody>
          <a:bodyPr/>
          <a:lstStyle/>
          <a:p>
            <a:pPr eaLnBrk="1" hangingPunct="1"/>
            <a:r>
              <a:rPr lang="en-US" sz="2700" dirty="0"/>
              <a:t>Shamanism has deep roots in folk beliefs.</a:t>
            </a:r>
          </a:p>
          <a:p>
            <a:pPr eaLnBrk="1" hangingPunct="1"/>
            <a:r>
              <a:rPr lang="en-US" sz="2700" dirty="0"/>
              <a:t>Related to the ancient communal worship rites offered to the gods of heaven.</a:t>
            </a:r>
          </a:p>
          <a:p>
            <a:pPr eaLnBrk="1" hangingPunct="1"/>
            <a:r>
              <a:rPr lang="en-US" sz="2700" dirty="0"/>
              <a:t>Participants seek to resolve human problems through a meeting of humans and the spirits mediated by the shaman</a:t>
            </a:r>
          </a:p>
        </p:txBody>
      </p:sp>
      <p:pic>
        <p:nvPicPr>
          <p:cNvPr id="34820" name="Picture 2" descr="File:Korea-culture-gut-jeju.folk.nature.museum.jpg">
            <a:hlinkClick r:id="rId3"/>
          </p:cNvPr>
          <p:cNvPicPr>
            <a:picLocks noChangeAspect="1" noChangeArrowheads="1"/>
          </p:cNvPicPr>
          <p:nvPr/>
        </p:nvPicPr>
        <p:blipFill>
          <a:blip r:embed="rId4" cstate="print"/>
          <a:srcRect/>
          <a:stretch>
            <a:fillRect/>
          </a:stretch>
        </p:blipFill>
        <p:spPr bwMode="auto">
          <a:xfrm>
            <a:off x="381000" y="4192766"/>
            <a:ext cx="4016376" cy="2413000"/>
          </a:xfrm>
          <a:prstGeom prst="rect">
            <a:avLst/>
          </a:prstGeom>
          <a:noFill/>
          <a:ln w="9525">
            <a:noFill/>
            <a:miter lim="800000"/>
            <a:headEnd/>
            <a:tailEnd/>
          </a:ln>
        </p:spPr>
      </p:pic>
      <p:sp>
        <p:nvSpPr>
          <p:cNvPr id="34821" name="TextBox 4"/>
          <p:cNvSpPr txBox="1">
            <a:spLocks noChangeArrowheads="1"/>
          </p:cNvSpPr>
          <p:nvPr/>
        </p:nvSpPr>
        <p:spPr bwMode="auto">
          <a:xfrm>
            <a:off x="4551815" y="4756659"/>
            <a:ext cx="4408013" cy="1784350"/>
          </a:xfrm>
          <a:prstGeom prst="rect">
            <a:avLst/>
          </a:prstGeom>
          <a:noFill/>
          <a:ln w="9525">
            <a:noFill/>
            <a:miter lim="800000"/>
            <a:headEnd/>
            <a:tailEnd/>
          </a:ln>
        </p:spPr>
        <p:txBody>
          <a:bodyPr wrap="square">
            <a:spAutoFit/>
          </a:bodyPr>
          <a:lstStyle/>
          <a:p>
            <a:r>
              <a:rPr lang="en-US" sz="2200" dirty="0">
                <a:latin typeface="Calibri" pitchFamily="34" charset="0"/>
              </a:rPr>
              <a:t>Shaman  is about to perform a ritual. The shaman  wears a colorful costume, speaks in a trance as a spiritual oracle, and sings and dances to music.</a:t>
            </a:r>
          </a:p>
        </p:txBody>
      </p:sp>
    </p:spTree>
    <p:extLst>
      <p:ext uri="{BB962C8B-B14F-4D97-AF65-F5344CB8AC3E}">
        <p14:creationId xmlns:p14="http://schemas.microsoft.com/office/powerpoint/2010/main" val="13120157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Korean Buddhism</a:t>
            </a:r>
          </a:p>
        </p:txBody>
      </p:sp>
      <p:sp>
        <p:nvSpPr>
          <p:cNvPr id="35843" name="Content Placeholder 2"/>
          <p:cNvSpPr>
            <a:spLocks noGrp="1"/>
          </p:cNvSpPr>
          <p:nvPr>
            <p:ph idx="1"/>
          </p:nvPr>
        </p:nvSpPr>
        <p:spPr>
          <a:xfrm>
            <a:off x="311727" y="1427163"/>
            <a:ext cx="5638800" cy="4572000"/>
          </a:xfrm>
        </p:spPr>
        <p:txBody>
          <a:bodyPr/>
          <a:lstStyle/>
          <a:p>
            <a:pPr eaLnBrk="1" hangingPunct="1"/>
            <a:r>
              <a:rPr lang="en-US" sz="2700" dirty="0"/>
              <a:t>Introduced to Korea </a:t>
            </a:r>
            <a:r>
              <a:rPr lang="en-US" sz="2700" dirty="0" err="1"/>
              <a:t>druing</a:t>
            </a:r>
            <a:r>
              <a:rPr lang="en-US" sz="2700" dirty="0"/>
              <a:t> three kingdom era (around 372 A.D.)</a:t>
            </a:r>
          </a:p>
          <a:p>
            <a:pPr eaLnBrk="1" hangingPunct="1"/>
            <a:r>
              <a:rPr lang="en-US" sz="2700" dirty="0"/>
              <a:t>Became state religion in three kingdoms and </a:t>
            </a:r>
            <a:r>
              <a:rPr lang="en-US" sz="2700" dirty="0" err="1"/>
              <a:t>Koryo</a:t>
            </a:r>
            <a:r>
              <a:rPr lang="en-US" sz="2700" dirty="0"/>
              <a:t> dynasty</a:t>
            </a:r>
          </a:p>
          <a:p>
            <a:pPr eaLnBrk="1" hangingPunct="1"/>
            <a:r>
              <a:rPr lang="en-US" sz="2700" dirty="0"/>
              <a:t>Deep influence in every aspect of Korean life, culture, and arts</a:t>
            </a:r>
          </a:p>
          <a:p>
            <a:pPr eaLnBrk="1" hangingPunct="1"/>
            <a:r>
              <a:rPr lang="en-US" sz="2700" dirty="0"/>
              <a:t>Currently about 24% of population is Buddhist.</a:t>
            </a:r>
          </a:p>
          <a:p>
            <a:pPr eaLnBrk="1" hangingPunct="1"/>
            <a:r>
              <a:rPr lang="en-US" sz="2700" dirty="0"/>
              <a:t>Buddha’s birthday is national holiday in Korea.</a:t>
            </a:r>
          </a:p>
        </p:txBody>
      </p:sp>
      <p:pic>
        <p:nvPicPr>
          <p:cNvPr id="35844" name="Picture 2" descr="http://cfs.tistory.com/attach/1462/1401638565.jpg"/>
          <p:cNvPicPr>
            <a:picLocks noChangeAspect="1" noChangeArrowheads="1"/>
          </p:cNvPicPr>
          <p:nvPr/>
        </p:nvPicPr>
        <p:blipFill>
          <a:blip r:embed="rId3" cstate="print"/>
          <a:srcRect/>
          <a:stretch>
            <a:fillRect/>
          </a:stretch>
        </p:blipFill>
        <p:spPr bwMode="auto">
          <a:xfrm>
            <a:off x="5943600" y="1219200"/>
            <a:ext cx="3017838" cy="2006600"/>
          </a:xfrm>
          <a:prstGeom prst="rect">
            <a:avLst/>
          </a:prstGeom>
          <a:noFill/>
          <a:ln w="9525">
            <a:noFill/>
            <a:miter lim="800000"/>
            <a:headEnd/>
            <a:tailEnd/>
          </a:ln>
        </p:spPr>
      </p:pic>
      <p:pic>
        <p:nvPicPr>
          <p:cNvPr id="35845" name="Picture 2" descr="C:\Users\Dr. Park\Desktop\Documents\Pictures\Sejong\Korean Stuff\sokkuram.jpg"/>
          <p:cNvPicPr>
            <a:picLocks noChangeAspect="1" noChangeArrowheads="1"/>
          </p:cNvPicPr>
          <p:nvPr/>
        </p:nvPicPr>
        <p:blipFill>
          <a:blip r:embed="rId4" cstate="print"/>
          <a:srcRect/>
          <a:stretch>
            <a:fillRect/>
          </a:stretch>
        </p:blipFill>
        <p:spPr bwMode="auto">
          <a:xfrm>
            <a:off x="6019800" y="3886200"/>
            <a:ext cx="2870200" cy="2152650"/>
          </a:xfrm>
          <a:prstGeom prst="rect">
            <a:avLst/>
          </a:prstGeom>
          <a:noFill/>
          <a:ln w="9525">
            <a:noFill/>
            <a:miter lim="800000"/>
            <a:headEnd/>
            <a:tailEnd/>
          </a:ln>
        </p:spPr>
      </p:pic>
    </p:spTree>
    <p:extLst>
      <p:ext uri="{BB962C8B-B14F-4D97-AF65-F5344CB8AC3E}">
        <p14:creationId xmlns:p14="http://schemas.microsoft.com/office/powerpoint/2010/main" val="13345453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45" y="215900"/>
            <a:ext cx="7772400" cy="914400"/>
          </a:xfrm>
        </p:spPr>
        <p:txBody>
          <a:bodyPr/>
          <a:lstStyle/>
          <a:p>
            <a:pPr eaLnBrk="1" fontAlgn="auto" hangingPunct="1">
              <a:spcAft>
                <a:spcPts val="0"/>
              </a:spcAft>
              <a:defRPr/>
            </a:pPr>
            <a:r>
              <a:rPr lang="en-US" dirty="0">
                <a:solidFill>
                  <a:schemeClr val="tx2">
                    <a:satMod val="200000"/>
                  </a:schemeClr>
                </a:solidFill>
              </a:rPr>
              <a:t>Korean Confucianism</a:t>
            </a:r>
          </a:p>
        </p:txBody>
      </p:sp>
      <p:sp>
        <p:nvSpPr>
          <p:cNvPr id="36867" name="Content Placeholder 2"/>
          <p:cNvSpPr>
            <a:spLocks noGrp="1"/>
          </p:cNvSpPr>
          <p:nvPr>
            <p:ph idx="1"/>
          </p:nvPr>
        </p:nvSpPr>
        <p:spPr>
          <a:xfrm>
            <a:off x="685800" y="984250"/>
            <a:ext cx="7772400" cy="3505200"/>
          </a:xfrm>
        </p:spPr>
        <p:txBody>
          <a:bodyPr/>
          <a:lstStyle/>
          <a:p>
            <a:pPr eaLnBrk="1" hangingPunct="1"/>
            <a:r>
              <a:rPr lang="en-US" sz="2700" dirty="0"/>
              <a:t>Joseon dynasty promoted Confucian philosophies as national philosophy</a:t>
            </a:r>
          </a:p>
          <a:p>
            <a:pPr eaLnBrk="1" hangingPunct="1"/>
            <a:r>
              <a:rPr lang="en-US" sz="2700" dirty="0"/>
              <a:t>Complex system, selectively imported from China, of moral, social, political, philosophical, and quasi-religious thought.</a:t>
            </a:r>
          </a:p>
          <a:p>
            <a:pPr eaLnBrk="1" hangingPunct="1"/>
            <a:r>
              <a:rPr lang="en-US" sz="2700" dirty="0"/>
              <a:t>Became an indispensable component of the Korean moral system, way of life, and laws</a:t>
            </a:r>
          </a:p>
        </p:txBody>
      </p:sp>
      <p:sp>
        <p:nvSpPr>
          <p:cNvPr id="36869" name="TextBox 4"/>
          <p:cNvSpPr txBox="1">
            <a:spLocks noChangeArrowheads="1"/>
          </p:cNvSpPr>
          <p:nvPr/>
        </p:nvSpPr>
        <p:spPr bwMode="auto">
          <a:xfrm>
            <a:off x="4824845" y="5137770"/>
            <a:ext cx="4038600" cy="1200150"/>
          </a:xfrm>
          <a:prstGeom prst="rect">
            <a:avLst/>
          </a:prstGeom>
          <a:noFill/>
          <a:ln w="9525">
            <a:noFill/>
            <a:miter lim="800000"/>
            <a:headEnd/>
            <a:tailEnd/>
          </a:ln>
        </p:spPr>
        <p:txBody>
          <a:bodyPr>
            <a:spAutoFit/>
          </a:bodyPr>
          <a:lstStyle/>
          <a:p>
            <a:r>
              <a:rPr lang="en-US" sz="2400" dirty="0">
                <a:latin typeface="Calibri" pitchFamily="34" charset="0"/>
              </a:rPr>
              <a:t>Memorial rite to the kings of the Joseon Dynasty is performed at Jong-</a:t>
            </a:r>
            <a:r>
              <a:rPr lang="en-US" sz="2400" dirty="0" err="1">
                <a:latin typeface="Calibri" pitchFamily="34" charset="0"/>
              </a:rPr>
              <a:t>myo</a:t>
            </a:r>
            <a:r>
              <a:rPr lang="en-US" sz="2400" dirty="0">
                <a:latin typeface="Calibri" pitchFamily="34" charset="0"/>
              </a:rPr>
              <a:t> Shrine</a:t>
            </a:r>
          </a:p>
        </p:txBody>
      </p:sp>
      <p:pic>
        <p:nvPicPr>
          <p:cNvPr id="6" name="Picture 2" descr="Image result for 종묘제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82" y="4343400"/>
            <a:ext cx="3685309" cy="245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777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Korean Christianity</a:t>
            </a:r>
          </a:p>
        </p:txBody>
      </p:sp>
      <p:sp>
        <p:nvSpPr>
          <p:cNvPr id="3" name="Content Placeholder 2"/>
          <p:cNvSpPr>
            <a:spLocks noGrp="1"/>
          </p:cNvSpPr>
          <p:nvPr>
            <p:ph idx="1"/>
          </p:nvPr>
        </p:nvSpPr>
        <p:spPr>
          <a:xfrm>
            <a:off x="457200" y="1219200"/>
            <a:ext cx="8305800" cy="5029200"/>
          </a:xfrm>
        </p:spPr>
        <p:txBody>
          <a:bodyPr>
            <a:noAutofit/>
          </a:bodyPr>
          <a:lstStyle/>
          <a:p>
            <a:pPr marL="411480" eaLnBrk="1" fontAlgn="auto" hangingPunct="1">
              <a:spcAft>
                <a:spcPts val="0"/>
              </a:spcAft>
              <a:buFont typeface="Wingdings"/>
              <a:buChar char=""/>
              <a:defRPr/>
            </a:pPr>
            <a:r>
              <a:rPr lang="en-US" sz="2700" dirty="0"/>
              <a:t>Catholicism was imported into Korea by a Korean scholar, Yi </a:t>
            </a:r>
            <a:r>
              <a:rPr lang="en-US" sz="2700" dirty="0" err="1"/>
              <a:t>Seung-hun</a:t>
            </a:r>
            <a:r>
              <a:rPr lang="en-US" sz="2700" dirty="0"/>
              <a:t>, who was baptized while visiting China.</a:t>
            </a:r>
          </a:p>
          <a:p>
            <a:pPr marL="740664" lvl="1" eaLnBrk="1" fontAlgn="auto" hangingPunct="1">
              <a:spcAft>
                <a:spcPts val="0"/>
              </a:spcAft>
              <a:buFont typeface="Wingdings"/>
              <a:buChar char=""/>
              <a:defRPr/>
            </a:pPr>
            <a:r>
              <a:rPr lang="en-US" sz="2700" dirty="0"/>
              <a:t>Thousands of Catholics were executed during government persecution in the late Joseon dynasty.</a:t>
            </a:r>
          </a:p>
          <a:p>
            <a:pPr marL="740664" lvl="1" eaLnBrk="1" fontAlgn="auto" hangingPunct="1">
              <a:spcAft>
                <a:spcPts val="0"/>
              </a:spcAft>
              <a:buFont typeface="Wingdings"/>
              <a:buChar char=""/>
              <a:defRPr/>
            </a:pPr>
            <a:r>
              <a:rPr lang="en-US" sz="2700" dirty="0"/>
              <a:t>103 martyrs were canonized in 1984.</a:t>
            </a:r>
          </a:p>
          <a:p>
            <a:pPr marL="411480" eaLnBrk="1" fontAlgn="auto" hangingPunct="1">
              <a:spcAft>
                <a:spcPts val="0"/>
              </a:spcAft>
              <a:buFont typeface="Wingdings"/>
              <a:buChar char=""/>
              <a:defRPr/>
            </a:pPr>
            <a:r>
              <a:rPr lang="en-US" sz="2700" dirty="0"/>
              <a:t>Protestant missionaries came to Korea during Japanese rule in the early 20</a:t>
            </a:r>
            <a:r>
              <a:rPr lang="en-US" sz="2700" baseline="30000" dirty="0"/>
              <a:t>th</a:t>
            </a:r>
            <a:r>
              <a:rPr lang="en-US" sz="2700" dirty="0"/>
              <a:t> century. </a:t>
            </a:r>
          </a:p>
          <a:p>
            <a:pPr marL="740664" lvl="1" eaLnBrk="1" fontAlgn="auto" hangingPunct="1">
              <a:spcAft>
                <a:spcPts val="0"/>
              </a:spcAft>
              <a:buFont typeface="Wingdings"/>
              <a:buChar char=""/>
              <a:defRPr/>
            </a:pPr>
            <a:r>
              <a:rPr lang="en-US" sz="2700" dirty="0"/>
              <a:t>Dedicated to higher education and health care</a:t>
            </a:r>
          </a:p>
          <a:p>
            <a:pPr marL="411480" eaLnBrk="1" fontAlgn="auto" hangingPunct="1">
              <a:spcAft>
                <a:spcPts val="0"/>
              </a:spcAft>
              <a:buFont typeface="Wingdings"/>
              <a:buChar char=""/>
              <a:defRPr/>
            </a:pPr>
            <a:r>
              <a:rPr lang="en-US" sz="2700" dirty="0"/>
              <a:t>Catholics and Protestant Christians are more populous in urban areas and often  have higher education levels.</a:t>
            </a:r>
          </a:p>
        </p:txBody>
      </p:sp>
    </p:spTree>
    <p:extLst>
      <p:ext uri="{BB962C8B-B14F-4D97-AF65-F5344CB8AC3E}">
        <p14:creationId xmlns:p14="http://schemas.microsoft.com/office/powerpoint/2010/main" val="4169669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000"/>
            <a:ext cx="9144000" cy="1163638"/>
          </a:xfrm>
        </p:spPr>
        <p:txBody>
          <a:bodyPr/>
          <a:lstStyle/>
          <a:p>
            <a:pPr algn="ctr" eaLnBrk="1" fontAlgn="auto" hangingPunct="1">
              <a:spcAft>
                <a:spcPts val="0"/>
              </a:spcAft>
              <a:defRPr/>
            </a:pPr>
            <a:r>
              <a:rPr lang="en-US" dirty="0">
                <a:solidFill>
                  <a:schemeClr val="tx2">
                    <a:satMod val="200000"/>
                  </a:schemeClr>
                </a:solidFill>
              </a:rPr>
              <a:t>Korean Wave (</a:t>
            </a:r>
            <a:r>
              <a:rPr lang="en-US" dirty="0" err="1">
                <a:solidFill>
                  <a:schemeClr val="tx2">
                    <a:satMod val="200000"/>
                  </a:schemeClr>
                </a:solidFill>
              </a:rPr>
              <a:t>Hallyu</a:t>
            </a:r>
            <a:r>
              <a:rPr lang="en-US" dirty="0">
                <a:solidFill>
                  <a:schemeClr val="tx2">
                    <a:satMod val="200000"/>
                  </a:schemeClr>
                </a:solidFill>
              </a:rPr>
              <a:t>):</a:t>
            </a:r>
            <a:br>
              <a:rPr lang="en-US" sz="3800" dirty="0">
                <a:solidFill>
                  <a:schemeClr val="tx2">
                    <a:satMod val="200000"/>
                  </a:schemeClr>
                </a:solidFill>
              </a:rPr>
            </a:br>
            <a:r>
              <a:rPr lang="en-US" sz="3500" dirty="0">
                <a:solidFill>
                  <a:schemeClr val="tx2">
                    <a:satMod val="200000"/>
                  </a:schemeClr>
                </a:solidFill>
              </a:rPr>
              <a:t>Korean Cultural Export since early 1990s</a:t>
            </a:r>
          </a:p>
        </p:txBody>
      </p:sp>
      <p:sp>
        <p:nvSpPr>
          <p:cNvPr id="18435" name="Content Placeholder 2"/>
          <p:cNvSpPr>
            <a:spLocks noGrp="1"/>
          </p:cNvSpPr>
          <p:nvPr>
            <p:ph idx="1"/>
          </p:nvPr>
        </p:nvSpPr>
        <p:spPr>
          <a:xfrm>
            <a:off x="553878" y="1418928"/>
            <a:ext cx="8285322" cy="2133600"/>
          </a:xfrm>
        </p:spPr>
        <p:txBody>
          <a:bodyPr/>
          <a:lstStyle/>
          <a:p>
            <a:pPr eaLnBrk="1" hangingPunct="1"/>
            <a:r>
              <a:rPr lang="en-US" sz="2600" dirty="0"/>
              <a:t>Korean movies, TV dramas,  and pop-music are very popular around the world; rapidly spreading beyond Asian countries</a:t>
            </a:r>
          </a:p>
          <a:p>
            <a:pPr eaLnBrk="1" hangingPunct="1"/>
            <a:r>
              <a:rPr lang="en-US" sz="2600" dirty="0"/>
              <a:t>Korea is among the world’s top ten cultural exporters</a:t>
            </a:r>
          </a:p>
        </p:txBody>
      </p:sp>
      <p:sp>
        <p:nvSpPr>
          <p:cNvPr id="12" name="TextBox 11"/>
          <p:cNvSpPr txBox="1">
            <a:spLocks noChangeArrowheads="1"/>
          </p:cNvSpPr>
          <p:nvPr/>
        </p:nvSpPr>
        <p:spPr bwMode="auto">
          <a:xfrm>
            <a:off x="2971800" y="6172200"/>
            <a:ext cx="3443328" cy="400110"/>
          </a:xfrm>
          <a:prstGeom prst="rect">
            <a:avLst/>
          </a:prstGeom>
          <a:noFill/>
          <a:ln w="9525">
            <a:noFill/>
            <a:miter lim="800000"/>
            <a:headEnd/>
            <a:tailEnd/>
          </a:ln>
        </p:spPr>
        <p:txBody>
          <a:bodyPr wrap="square">
            <a:spAutoFit/>
          </a:bodyPr>
          <a:lstStyle/>
          <a:p>
            <a:pPr algn="ctr"/>
            <a:r>
              <a:rPr lang="en-US" sz="2000">
                <a:solidFill>
                  <a:schemeClr val="accent4">
                    <a:lumMod val="60000"/>
                    <a:lumOff val="40000"/>
                  </a:schemeClr>
                </a:solidFill>
              </a:rPr>
              <a:t>BTS </a:t>
            </a:r>
            <a:r>
              <a:rPr lang="en-US" sz="2000" dirty="0">
                <a:solidFill>
                  <a:schemeClr val="accent4">
                    <a:lumMod val="60000"/>
                    <a:lumOff val="40000"/>
                  </a:schemeClr>
                </a:solidFill>
              </a:rPr>
              <a:t>(Bang Tan </a:t>
            </a:r>
            <a:r>
              <a:rPr lang="en-US" sz="2000" dirty="0" err="1">
                <a:solidFill>
                  <a:schemeClr val="accent4">
                    <a:lumMod val="60000"/>
                    <a:lumOff val="40000"/>
                  </a:schemeClr>
                </a:solidFill>
              </a:rPr>
              <a:t>Sonyun</a:t>
            </a:r>
            <a:r>
              <a:rPr lang="en-US" sz="2000" dirty="0">
                <a:solidFill>
                  <a:schemeClr val="accent4">
                    <a:lumMod val="60000"/>
                    <a:lumOff val="40000"/>
                  </a:schemeClr>
                </a:solidFill>
              </a:rPr>
              <a:t> dan)</a:t>
            </a:r>
            <a:endParaRPr lang="en-US" sz="2000" dirty="0">
              <a:solidFill>
                <a:schemeClr val="tx2"/>
              </a:solidFill>
              <a:latin typeface="Calibri" pitchFamily="34" charset="0"/>
            </a:endParaRPr>
          </a:p>
        </p:txBody>
      </p:sp>
      <p:sp>
        <p:nvSpPr>
          <p:cNvPr id="5" name="Rectangle 4"/>
          <p:cNvSpPr/>
          <p:nvPr/>
        </p:nvSpPr>
        <p:spPr>
          <a:xfrm>
            <a:off x="7010400" y="5334000"/>
            <a:ext cx="1676400" cy="400110"/>
          </a:xfrm>
          <a:prstGeom prst="rect">
            <a:avLst/>
          </a:prstGeom>
        </p:spPr>
        <p:txBody>
          <a:bodyPr wrap="square">
            <a:spAutoFit/>
          </a:bodyPr>
          <a:lstStyle/>
          <a:p>
            <a:pPr algn="ctr" fontAlgn="auto">
              <a:spcBef>
                <a:spcPts val="0"/>
              </a:spcBef>
              <a:spcAft>
                <a:spcPts val="0"/>
              </a:spcAft>
              <a:defRPr/>
            </a:pPr>
            <a:r>
              <a:rPr lang="en-US" sz="2000" dirty="0">
                <a:solidFill>
                  <a:schemeClr val="accent4">
                    <a:lumMod val="60000"/>
                    <a:lumOff val="40000"/>
                  </a:schemeClr>
                </a:solidFill>
              </a:rPr>
              <a:t>Parasite</a:t>
            </a:r>
          </a:p>
        </p:txBody>
      </p:sp>
      <p:sp>
        <p:nvSpPr>
          <p:cNvPr id="7" name="Rectangle 6"/>
          <p:cNvSpPr/>
          <p:nvPr/>
        </p:nvSpPr>
        <p:spPr>
          <a:xfrm>
            <a:off x="-108138" y="5638800"/>
            <a:ext cx="2785443" cy="400110"/>
          </a:xfrm>
          <a:prstGeom prst="rect">
            <a:avLst/>
          </a:prstGeom>
        </p:spPr>
        <p:txBody>
          <a:bodyPr wrap="none">
            <a:spAutoFit/>
          </a:bodyPr>
          <a:lstStyle/>
          <a:p>
            <a:pPr algn="ctr" fontAlgn="auto">
              <a:spcBef>
                <a:spcPts val="0"/>
              </a:spcBef>
              <a:spcAft>
                <a:spcPts val="0"/>
              </a:spcAft>
              <a:defRPr/>
            </a:pPr>
            <a:r>
              <a:rPr lang="en-US" sz="2000" dirty="0">
                <a:solidFill>
                  <a:schemeClr val="accent4">
                    <a:lumMod val="60000"/>
                    <a:lumOff val="40000"/>
                  </a:schemeClr>
                </a:solidFill>
              </a:rPr>
              <a:t>Crash Landing on You</a:t>
            </a:r>
            <a:endParaRPr lang="en-US" dirty="0">
              <a:solidFill>
                <a:schemeClr val="accent4">
                  <a:lumMod val="60000"/>
                  <a:lumOff val="40000"/>
                </a:schemeClr>
              </a:solidFill>
            </a:endParaRPr>
          </a:p>
        </p:txBody>
      </p:sp>
      <p:pic>
        <p:nvPicPr>
          <p:cNvPr id="3" name="Picture 2" descr="The Best Quotes From The Award Winning Parasite Movie">
            <a:extLst>
              <a:ext uri="{FF2B5EF4-FFF2-40B4-BE49-F238E27FC236}">
                <a16:creationId xmlns:a16="http://schemas.microsoft.com/office/drawing/2014/main" id="{E26E4F8D-5C32-4F4F-BEAB-582B01371D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544" b="18361"/>
          <a:stretch/>
        </p:blipFill>
        <p:spPr bwMode="auto">
          <a:xfrm>
            <a:off x="6700292" y="3200400"/>
            <a:ext cx="2138908" cy="20564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391D9D1-4962-4F54-A292-7D7031D54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5" y="3335245"/>
            <a:ext cx="1676400" cy="23988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pop band BTS slammed for 'whitewashing' Saudi human rights reco">
            <a:extLst>
              <a:ext uri="{FF2B5EF4-FFF2-40B4-BE49-F238E27FC236}">
                <a16:creationId xmlns:a16="http://schemas.microsoft.com/office/drawing/2014/main" id="{58C8B712-1EE8-4D5F-9A95-4CD6C5695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305" y="3998230"/>
            <a:ext cx="3857775" cy="217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36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733800"/>
            <a:ext cx="8229600" cy="1975104"/>
          </a:xfrm>
        </p:spPr>
        <p:txBody>
          <a:bodyPr/>
          <a:lstStyle/>
          <a:p>
            <a:r>
              <a:rPr lang="en-US" dirty="0"/>
              <a:t>Korean arts, food, dress,&amp; music</a:t>
            </a:r>
          </a:p>
        </p:txBody>
      </p:sp>
    </p:spTree>
    <p:extLst>
      <p:ext uri="{BB962C8B-B14F-4D97-AF65-F5344CB8AC3E}">
        <p14:creationId xmlns:p14="http://schemas.microsoft.com/office/powerpoint/2010/main" val="331604971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Traditional Arts: Painting</a:t>
            </a:r>
          </a:p>
        </p:txBody>
      </p:sp>
      <p:sp>
        <p:nvSpPr>
          <p:cNvPr id="3" name="Content Placeholder 2"/>
          <p:cNvSpPr>
            <a:spLocks noGrp="1"/>
          </p:cNvSpPr>
          <p:nvPr>
            <p:ph idx="1"/>
          </p:nvPr>
        </p:nvSpPr>
        <p:spPr>
          <a:xfrm>
            <a:off x="228600" y="1371600"/>
            <a:ext cx="6248400" cy="2209800"/>
          </a:xfrm>
        </p:spPr>
        <p:txBody>
          <a:bodyPr>
            <a:normAutofit lnSpcReduction="10000"/>
          </a:bodyPr>
          <a:lstStyle/>
          <a:p>
            <a:pPr marL="411480" eaLnBrk="1" fontAlgn="auto" hangingPunct="1">
              <a:spcAft>
                <a:spcPts val="0"/>
              </a:spcAft>
              <a:buFont typeface="Wingdings"/>
              <a:buChar char=""/>
              <a:defRPr/>
            </a:pPr>
            <a:r>
              <a:rPr lang="en-US" sz="2700" dirty="0"/>
              <a:t>Typically use few color, leaving background blank</a:t>
            </a:r>
          </a:p>
          <a:p>
            <a:pPr marL="411480" eaLnBrk="1" fontAlgn="auto" hangingPunct="1">
              <a:spcAft>
                <a:spcPts val="0"/>
              </a:spcAft>
              <a:buFont typeface="Wingdings"/>
              <a:buChar char=""/>
              <a:defRPr/>
            </a:pPr>
            <a:r>
              <a:rPr lang="en-US" sz="2700" dirty="0"/>
              <a:t>Often combined with poem.</a:t>
            </a:r>
          </a:p>
          <a:p>
            <a:pPr marL="411480" eaLnBrk="1" fontAlgn="auto" hangingPunct="1">
              <a:spcAft>
                <a:spcPts val="0"/>
              </a:spcAft>
              <a:buFont typeface="Wingdings"/>
              <a:buChar char=""/>
              <a:defRPr/>
            </a:pPr>
            <a:r>
              <a:rPr lang="en-US" sz="2700" dirty="0"/>
              <a:t>Painters signed their artistic name and signature stamps</a:t>
            </a:r>
          </a:p>
        </p:txBody>
      </p:sp>
      <p:pic>
        <p:nvPicPr>
          <p:cNvPr id="55300" name="Picture 5" descr="tiger.jpg"/>
          <p:cNvPicPr>
            <a:picLocks noChangeAspect="1"/>
          </p:cNvPicPr>
          <p:nvPr/>
        </p:nvPicPr>
        <p:blipFill>
          <a:blip r:embed="rId3" cstate="print"/>
          <a:srcRect/>
          <a:stretch>
            <a:fillRect/>
          </a:stretch>
        </p:blipFill>
        <p:spPr bwMode="auto">
          <a:xfrm>
            <a:off x="609600" y="3886200"/>
            <a:ext cx="1697038" cy="2743200"/>
          </a:xfrm>
          <a:prstGeom prst="rect">
            <a:avLst/>
          </a:prstGeom>
          <a:noFill/>
          <a:ln w="9525">
            <a:noFill/>
            <a:miter lim="800000"/>
            <a:headEnd/>
            <a:tailEnd/>
          </a:ln>
        </p:spPr>
      </p:pic>
      <p:pic>
        <p:nvPicPr>
          <p:cNvPr id="55301" name="Picture 6" descr="13.jpg"/>
          <p:cNvPicPr>
            <a:picLocks noChangeAspect="1"/>
          </p:cNvPicPr>
          <p:nvPr/>
        </p:nvPicPr>
        <p:blipFill>
          <a:blip r:embed="rId4" cstate="print"/>
          <a:srcRect/>
          <a:stretch>
            <a:fillRect/>
          </a:stretch>
        </p:blipFill>
        <p:spPr bwMode="auto">
          <a:xfrm>
            <a:off x="6313488" y="1219200"/>
            <a:ext cx="2830512" cy="5638800"/>
          </a:xfrm>
          <a:prstGeom prst="rect">
            <a:avLst/>
          </a:prstGeom>
          <a:noFill/>
          <a:ln w="9525">
            <a:noFill/>
            <a:miter lim="800000"/>
            <a:headEnd/>
            <a:tailEnd/>
          </a:ln>
        </p:spPr>
      </p:pic>
      <p:pic>
        <p:nvPicPr>
          <p:cNvPr id="55302" name="Picture 2" descr="http://upload.wikimedia.org/wikipedia/commons/1/19/Danwon-Giwa.igi.jpg"/>
          <p:cNvPicPr>
            <a:picLocks noChangeAspect="1" noChangeArrowheads="1"/>
          </p:cNvPicPr>
          <p:nvPr/>
        </p:nvPicPr>
        <p:blipFill>
          <a:blip r:embed="rId5" cstate="print"/>
          <a:srcRect/>
          <a:stretch>
            <a:fillRect/>
          </a:stretch>
        </p:blipFill>
        <p:spPr bwMode="auto">
          <a:xfrm>
            <a:off x="2895600" y="3657600"/>
            <a:ext cx="2728913" cy="3200400"/>
          </a:xfrm>
          <a:prstGeom prst="rect">
            <a:avLst/>
          </a:prstGeom>
          <a:noFill/>
          <a:ln w="9525">
            <a:noFill/>
            <a:miter lim="800000"/>
            <a:headEnd/>
            <a:tailEnd/>
          </a:ln>
        </p:spPr>
      </p:pic>
      <p:sp>
        <p:nvSpPr>
          <p:cNvPr id="8" name="Content Placeholder 2"/>
          <p:cNvSpPr txBox="1">
            <a:spLocks/>
          </p:cNvSpPr>
          <p:nvPr/>
        </p:nvSpPr>
        <p:spPr>
          <a:xfrm>
            <a:off x="228600" y="1371600"/>
            <a:ext cx="6248400" cy="2209800"/>
          </a:xfrm>
          <a:prstGeom prst="rect">
            <a:avLst/>
          </a:prstGeom>
        </p:spPr>
        <p:txBody>
          <a:bodyPr>
            <a:normAutofit lnSpcReduction="10000"/>
          </a:bodyPr>
          <a:lstStyle/>
          <a:p>
            <a:pPr marL="411480" indent="-342900" fontAlgn="auto">
              <a:spcBef>
                <a:spcPts val="700"/>
              </a:spcBef>
              <a:spcAft>
                <a:spcPts val="0"/>
              </a:spcAft>
              <a:buClr>
                <a:schemeClr val="tx2"/>
              </a:buClr>
              <a:buSzPct val="95000"/>
              <a:buFont typeface="Wingdings"/>
              <a:buChar char=""/>
              <a:defRPr/>
            </a:pPr>
            <a:r>
              <a:rPr lang="en-US" sz="2700" dirty="0">
                <a:latin typeface="+mn-lt"/>
              </a:rPr>
              <a:t>Typically use few color, leaving background blank.</a:t>
            </a:r>
          </a:p>
          <a:p>
            <a:pPr marL="411480" indent="-342900" fontAlgn="auto">
              <a:spcBef>
                <a:spcPts val="700"/>
              </a:spcBef>
              <a:spcAft>
                <a:spcPts val="0"/>
              </a:spcAft>
              <a:buClr>
                <a:schemeClr val="tx2"/>
              </a:buClr>
              <a:buSzPct val="95000"/>
              <a:buFont typeface="Wingdings"/>
              <a:buChar char=""/>
              <a:defRPr/>
            </a:pPr>
            <a:r>
              <a:rPr lang="en-US" sz="2700" dirty="0">
                <a:latin typeface="+mn-lt"/>
              </a:rPr>
              <a:t>Often combined with poem.</a:t>
            </a:r>
          </a:p>
          <a:p>
            <a:pPr marL="411480" indent="-342900" fontAlgn="auto">
              <a:spcBef>
                <a:spcPts val="700"/>
              </a:spcBef>
              <a:spcAft>
                <a:spcPts val="0"/>
              </a:spcAft>
              <a:buClr>
                <a:schemeClr val="tx2"/>
              </a:buClr>
              <a:buSzPct val="95000"/>
              <a:buFont typeface="Wingdings"/>
              <a:buChar char=""/>
              <a:defRPr/>
            </a:pPr>
            <a:r>
              <a:rPr lang="en-US" sz="2700" dirty="0">
                <a:latin typeface="+mn-lt"/>
              </a:rPr>
              <a:t>Painters signed their artistic name and signature stamps.</a:t>
            </a:r>
          </a:p>
        </p:txBody>
      </p:sp>
      <p:pic>
        <p:nvPicPr>
          <p:cNvPr id="55304" name="Picture 8" descr="13.jpg"/>
          <p:cNvPicPr>
            <a:picLocks noChangeAspect="1"/>
          </p:cNvPicPr>
          <p:nvPr/>
        </p:nvPicPr>
        <p:blipFill>
          <a:blip r:embed="rId4" cstate="print"/>
          <a:srcRect/>
          <a:stretch>
            <a:fillRect/>
          </a:stretch>
        </p:blipFill>
        <p:spPr bwMode="auto">
          <a:xfrm>
            <a:off x="6313488" y="1219200"/>
            <a:ext cx="2830512" cy="5638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914400"/>
          </a:xfrm>
        </p:spPr>
        <p:txBody>
          <a:bodyPr wrap="square" lIns="91440" tIns="45720" rIns="91440" bIns="45720" numCol="1" anchorCtr="0" compatLnSpc="1">
            <a:prstTxWarp prst="textNoShape">
              <a:avLst/>
            </a:prstTxWarp>
          </a:bodyPr>
          <a:lstStyle/>
          <a:p>
            <a:pPr eaLnBrk="1" hangingPunct="1"/>
            <a:r>
              <a:rPr lang="en-US" dirty="0">
                <a:hlinkClick r:id="rId3"/>
              </a:rPr>
              <a:t>Korean Dance and Music</a:t>
            </a:r>
            <a:endParaRPr lang="en-US" dirty="0"/>
          </a:p>
        </p:txBody>
      </p:sp>
      <p:sp>
        <p:nvSpPr>
          <p:cNvPr id="57347" name="Content Placeholder 2"/>
          <p:cNvSpPr>
            <a:spLocks noGrp="1"/>
          </p:cNvSpPr>
          <p:nvPr>
            <p:ph idx="1"/>
          </p:nvPr>
        </p:nvSpPr>
        <p:spPr>
          <a:xfrm>
            <a:off x="457200" y="1219200"/>
            <a:ext cx="7772400" cy="5334000"/>
          </a:xfrm>
        </p:spPr>
        <p:txBody>
          <a:bodyPr/>
          <a:lstStyle/>
          <a:p>
            <a:pPr eaLnBrk="1" hangingPunct="1"/>
            <a:r>
              <a:rPr lang="en-US" dirty="0"/>
              <a:t>Court dance and music</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eaLnBrk="1" hangingPunct="1"/>
            <a:r>
              <a:rPr lang="en-US" dirty="0"/>
              <a:t>Folk dance and music</a:t>
            </a:r>
          </a:p>
          <a:p>
            <a:pPr lvl="1" eaLnBrk="1" hangingPunct="1"/>
            <a:endParaRPr lang="en-US" dirty="0"/>
          </a:p>
        </p:txBody>
      </p:sp>
      <p:pic>
        <p:nvPicPr>
          <p:cNvPr id="57348" name="Picture 2" descr="http://www.taipeitimes.com/images/2007/04/21/p14-070421-a1.jpg"/>
          <p:cNvPicPr>
            <a:picLocks noChangeAspect="1" noChangeArrowheads="1"/>
          </p:cNvPicPr>
          <p:nvPr/>
        </p:nvPicPr>
        <p:blipFill>
          <a:blip r:embed="rId4" cstate="print"/>
          <a:srcRect/>
          <a:stretch>
            <a:fillRect/>
          </a:stretch>
        </p:blipFill>
        <p:spPr bwMode="auto">
          <a:xfrm>
            <a:off x="4572000" y="1828800"/>
            <a:ext cx="2692400" cy="1778000"/>
          </a:xfrm>
          <a:prstGeom prst="rect">
            <a:avLst/>
          </a:prstGeom>
          <a:noFill/>
          <a:ln w="9525">
            <a:noFill/>
            <a:miter lim="800000"/>
            <a:headEnd/>
            <a:tailEnd/>
          </a:ln>
        </p:spPr>
      </p:pic>
      <p:pic>
        <p:nvPicPr>
          <p:cNvPr id="57349" name="Picture 4" descr="Actors of the National Center for Korean Traditional Performing Arts (NCKTPA) play traditional Korean dance on stage in Tianjin China Theatre in north China's Tianjin Municipality June 21, 2008.">
            <a:hlinkClick r:id="rId5"/>
          </p:cNvPr>
          <p:cNvPicPr>
            <a:picLocks noChangeAspect="1" noChangeArrowheads="1"/>
          </p:cNvPicPr>
          <p:nvPr/>
        </p:nvPicPr>
        <p:blipFill>
          <a:blip r:embed="rId6" cstate="print"/>
          <a:srcRect/>
          <a:stretch>
            <a:fillRect/>
          </a:stretch>
        </p:blipFill>
        <p:spPr bwMode="auto">
          <a:xfrm>
            <a:off x="990600" y="4419600"/>
            <a:ext cx="2819400" cy="2006600"/>
          </a:xfrm>
          <a:prstGeom prst="rect">
            <a:avLst/>
          </a:prstGeom>
          <a:noFill/>
          <a:ln w="9525">
            <a:noFill/>
            <a:miter lim="800000"/>
            <a:headEnd/>
            <a:tailEnd/>
          </a:ln>
        </p:spPr>
      </p:pic>
      <p:pic>
        <p:nvPicPr>
          <p:cNvPr id="57350" name="Picture 6" descr="Actors of the National Center for Korean Traditional Performing Arts (NCKTPA) plays traditional Korean music on stage in Tianjin China Theatre in north China's Tianjin Municipality June 21, 2008.">
            <a:hlinkClick r:id="rId7"/>
          </p:cNvPr>
          <p:cNvPicPr>
            <a:picLocks noChangeAspect="1" noChangeArrowheads="1"/>
          </p:cNvPicPr>
          <p:nvPr/>
        </p:nvPicPr>
        <p:blipFill>
          <a:blip r:embed="rId8" cstate="print"/>
          <a:srcRect/>
          <a:stretch>
            <a:fillRect/>
          </a:stretch>
        </p:blipFill>
        <p:spPr bwMode="auto">
          <a:xfrm>
            <a:off x="1066800" y="1828800"/>
            <a:ext cx="2667000" cy="1778000"/>
          </a:xfrm>
          <a:prstGeom prst="rect">
            <a:avLst/>
          </a:prstGeom>
          <a:noFill/>
          <a:ln w="9525">
            <a:noFill/>
            <a:miter lim="800000"/>
            <a:headEnd/>
            <a:tailEnd/>
          </a:ln>
        </p:spPr>
      </p:pic>
      <p:pic>
        <p:nvPicPr>
          <p:cNvPr id="57351" name="Picture 8" descr="http://photoimg.search.daum-img.net/qna3-bin/image.php?Ni9xbmEvMjAwNy8wOS8wMzAxLzA0T1FkLmpwZw==">
            <a:hlinkClick r:id="rId9"/>
          </p:cNvPr>
          <p:cNvPicPr>
            <a:picLocks noChangeAspect="1" noChangeArrowheads="1"/>
          </p:cNvPicPr>
          <p:nvPr/>
        </p:nvPicPr>
        <p:blipFill>
          <a:blip r:embed="rId10" cstate="print"/>
          <a:srcRect l="1752" t="2467" b="9871"/>
          <a:stretch>
            <a:fillRect/>
          </a:stretch>
        </p:blipFill>
        <p:spPr bwMode="auto">
          <a:xfrm>
            <a:off x="4495800" y="4419600"/>
            <a:ext cx="2617788" cy="2057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Korean Dress</a:t>
            </a:r>
          </a:p>
        </p:txBody>
      </p:sp>
      <p:pic>
        <p:nvPicPr>
          <p:cNvPr id="58372" name="Picture 1" descr="C:\Users\Dr. Park\AppData\Local\Microsoft\Windows\Temporary Internet Files\Low\Content.IE5\HZ3U8PXU\404[1].jpg"/>
          <p:cNvPicPr>
            <a:picLocks noGrp="1" noChangeAspect="1" noChangeArrowheads="1"/>
          </p:cNvPicPr>
          <p:nvPr>
            <p:ph idx="1"/>
          </p:nvPr>
        </p:nvPicPr>
        <p:blipFill>
          <a:blip r:embed="rId3" cstate="print"/>
          <a:srcRect/>
          <a:stretch>
            <a:fillRect/>
          </a:stretch>
        </p:blipFill>
        <p:spPr>
          <a:xfrm>
            <a:off x="6324600" y="2523290"/>
            <a:ext cx="2612641" cy="3598110"/>
          </a:xfrm>
        </p:spPr>
      </p:pic>
      <p:pic>
        <p:nvPicPr>
          <p:cNvPr id="58373" name="Picture 7" descr="http://photoimg.search.daum-img.net/qna-bin/image.php?Ni9xbmEvMjAwNi8wMy8yMTAxL2ltZ18yZDA1T18wVEI2eV8xLmpwZw=="/>
          <p:cNvPicPr>
            <a:picLocks noChangeAspect="1" noChangeArrowheads="1"/>
          </p:cNvPicPr>
          <p:nvPr/>
        </p:nvPicPr>
        <p:blipFill>
          <a:blip r:embed="rId4" cstate="print"/>
          <a:srcRect l="9232" r="7385" b="15254"/>
          <a:stretch>
            <a:fillRect/>
          </a:stretch>
        </p:blipFill>
        <p:spPr bwMode="auto">
          <a:xfrm>
            <a:off x="344142" y="1701800"/>
            <a:ext cx="2106613" cy="2590800"/>
          </a:xfrm>
          <a:prstGeom prst="rect">
            <a:avLst/>
          </a:prstGeom>
          <a:noFill/>
          <a:ln w="9525">
            <a:noFill/>
            <a:miter lim="800000"/>
            <a:headEnd/>
            <a:tailEnd/>
          </a:ln>
        </p:spPr>
      </p:pic>
      <p:pic>
        <p:nvPicPr>
          <p:cNvPr id="5122" name="Picture 2" descr="721 Best Children hanbok images | Hanbok, Korean hanbok, Korean ...">
            <a:extLst>
              <a:ext uri="{FF2B5EF4-FFF2-40B4-BE49-F238E27FC236}">
                <a16:creationId xmlns:a16="http://schemas.microsoft.com/office/drawing/2014/main" id="{CAD707FA-9A59-420B-AA1F-6439EBEF2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149" y="540195"/>
            <a:ext cx="1707702" cy="23806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kerwiki0910 / Kaylee's Korean Culture Page">
            <a:extLst>
              <a:ext uri="{FF2B5EF4-FFF2-40B4-BE49-F238E27FC236}">
                <a16:creationId xmlns:a16="http://schemas.microsoft.com/office/drawing/2014/main" id="{64037D7E-6ED7-447C-BB06-C72031DCFDE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42" t="10000" r="19095"/>
          <a:stretch/>
        </p:blipFill>
        <p:spPr bwMode="auto">
          <a:xfrm>
            <a:off x="2590800" y="3212818"/>
            <a:ext cx="2743200" cy="3526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914400"/>
          </a:xfrm>
        </p:spPr>
        <p:txBody>
          <a:bodyPr/>
          <a:lstStyle/>
          <a:p>
            <a:pPr eaLnBrk="1" fontAlgn="auto" hangingPunct="1">
              <a:spcAft>
                <a:spcPts val="0"/>
              </a:spcAft>
              <a:defRPr/>
            </a:pPr>
            <a:r>
              <a:rPr lang="en-US" dirty="0">
                <a:solidFill>
                  <a:schemeClr val="tx2">
                    <a:satMod val="200000"/>
                  </a:schemeClr>
                </a:solidFill>
              </a:rPr>
              <a:t>Korean Food</a:t>
            </a:r>
          </a:p>
        </p:txBody>
      </p:sp>
      <p:sp>
        <p:nvSpPr>
          <p:cNvPr id="3" name="Content Placeholder 2"/>
          <p:cNvSpPr>
            <a:spLocks noGrp="1"/>
          </p:cNvSpPr>
          <p:nvPr>
            <p:ph idx="1"/>
          </p:nvPr>
        </p:nvSpPr>
        <p:spPr>
          <a:xfrm>
            <a:off x="1371600" y="1371600"/>
            <a:ext cx="6705600" cy="4953000"/>
          </a:xfrm>
        </p:spPr>
        <p:txBody>
          <a:bodyPr>
            <a:normAutofit lnSpcReduction="10000"/>
          </a:bodyPr>
          <a:lstStyle/>
          <a:p>
            <a:pPr marL="411480" eaLnBrk="1" fontAlgn="auto" hangingPunct="1">
              <a:spcAft>
                <a:spcPts val="0"/>
              </a:spcAft>
              <a:buFont typeface="Wingdings"/>
              <a:buChar char=""/>
              <a:defRPr/>
            </a:pPr>
            <a:r>
              <a:rPr lang="en-US" sz="2900" dirty="0"/>
              <a:t>Cooked rice, main dish, and side dishes</a:t>
            </a:r>
          </a:p>
          <a:p>
            <a:pPr marL="740664" lvl="1" eaLnBrk="1" fontAlgn="auto" hangingPunct="1">
              <a:spcAft>
                <a:spcPts val="0"/>
              </a:spcAft>
              <a:buFont typeface="Wingdings"/>
              <a:buChar char=""/>
              <a:defRPr/>
            </a:pPr>
            <a:r>
              <a:rPr lang="en-US" dirty="0"/>
              <a:t>3-12 side dishes</a:t>
            </a:r>
          </a:p>
          <a:p>
            <a:pPr marL="411480" eaLnBrk="1" fontAlgn="auto" hangingPunct="1">
              <a:spcAft>
                <a:spcPts val="0"/>
              </a:spcAft>
              <a:buFont typeface="Wingdings"/>
              <a:buChar char=""/>
              <a:defRPr/>
            </a:pPr>
            <a:r>
              <a:rPr lang="en-US" sz="2900" dirty="0"/>
              <a:t>Kimchi</a:t>
            </a:r>
          </a:p>
          <a:p>
            <a:pPr marL="740664" lvl="1" eaLnBrk="1" fontAlgn="auto" hangingPunct="1">
              <a:spcAft>
                <a:spcPts val="0"/>
              </a:spcAft>
              <a:buFont typeface="Wingdings"/>
              <a:buChar char=""/>
              <a:defRPr/>
            </a:pPr>
            <a:r>
              <a:rPr lang="en-US" dirty="0"/>
              <a:t>fermented pickled vegetable with or without hot pepper, hundreds of variations</a:t>
            </a:r>
          </a:p>
          <a:p>
            <a:pPr marL="411480" eaLnBrk="1" fontAlgn="auto" hangingPunct="1">
              <a:spcAft>
                <a:spcPts val="0"/>
              </a:spcAft>
              <a:buFont typeface="Wingdings"/>
              <a:buChar char=""/>
              <a:defRPr/>
            </a:pPr>
            <a:r>
              <a:rPr lang="en-US" sz="2900" dirty="0"/>
              <a:t>Common elements of cooking</a:t>
            </a:r>
          </a:p>
          <a:p>
            <a:pPr marL="740664" lvl="1" eaLnBrk="1" fontAlgn="auto" hangingPunct="1">
              <a:spcAft>
                <a:spcPts val="0"/>
              </a:spcAft>
              <a:buFont typeface="Wingdings"/>
              <a:buChar char=""/>
              <a:defRPr/>
            </a:pPr>
            <a:r>
              <a:rPr lang="en-US" dirty="0"/>
              <a:t>soy sauce </a:t>
            </a:r>
          </a:p>
          <a:p>
            <a:pPr marL="740664" lvl="1" eaLnBrk="1" fontAlgn="auto" hangingPunct="1">
              <a:spcAft>
                <a:spcPts val="0"/>
              </a:spcAft>
              <a:buFont typeface="Wingdings"/>
              <a:buChar char=""/>
              <a:defRPr/>
            </a:pPr>
            <a:r>
              <a:rPr lang="en-US" dirty="0"/>
              <a:t>soy-bean paste (</a:t>
            </a:r>
            <a:r>
              <a:rPr lang="en-US" dirty="0" err="1"/>
              <a:t>dyon-jang</a:t>
            </a:r>
            <a:r>
              <a:rPr lang="en-US" dirty="0"/>
              <a:t> similar to </a:t>
            </a:r>
            <a:r>
              <a:rPr lang="en-US" dirty="0" err="1"/>
              <a:t>miso</a:t>
            </a:r>
            <a:r>
              <a:rPr lang="en-US" dirty="0"/>
              <a:t>) </a:t>
            </a:r>
          </a:p>
          <a:p>
            <a:pPr marL="740664" lvl="1" eaLnBrk="1" fontAlgn="auto" hangingPunct="1">
              <a:spcAft>
                <a:spcPts val="0"/>
              </a:spcAft>
              <a:buFont typeface="Wingdings"/>
              <a:buChar char=""/>
              <a:defRPr/>
            </a:pPr>
            <a:r>
              <a:rPr lang="en-US" dirty="0"/>
              <a:t>hot-pepper paste (go-</a:t>
            </a:r>
            <a:r>
              <a:rPr lang="en-US" dirty="0" err="1"/>
              <a:t>chu</a:t>
            </a:r>
            <a:r>
              <a:rPr lang="en-US" dirty="0"/>
              <a:t>-</a:t>
            </a:r>
            <a:r>
              <a:rPr lang="en-US" dirty="0" err="1"/>
              <a:t>jang</a:t>
            </a:r>
            <a:r>
              <a:rPr lang="en-US" dirty="0"/>
              <a:t>)</a:t>
            </a:r>
          </a:p>
          <a:p>
            <a:pPr marL="740664" lvl="1" eaLnBrk="1" fontAlgn="auto" hangingPunct="1">
              <a:spcAft>
                <a:spcPts val="0"/>
              </a:spcAft>
              <a:buFont typeface="Wingdings"/>
              <a:buChar char=""/>
              <a:defRPr/>
            </a:pPr>
            <a:r>
              <a:rPr lang="en-US" dirty="0"/>
              <a:t>sesame oil</a:t>
            </a:r>
          </a:p>
          <a:p>
            <a:pPr marL="740664" lvl="1" eaLnBrk="1" fontAlgn="auto" hangingPunct="1">
              <a:spcAft>
                <a:spcPts val="0"/>
              </a:spcAft>
              <a:buFont typeface="Wingdings"/>
              <a:buChar char=""/>
              <a:defRPr/>
            </a:pPr>
            <a:r>
              <a:rPr lang="en-US" dirty="0"/>
              <a:t>Lots of vegetables</a:t>
            </a:r>
          </a:p>
        </p:txBody>
      </p:sp>
      <p:pic>
        <p:nvPicPr>
          <p:cNvPr id="5122" name="Picture 2" descr="http://www.bcmagazine.net/hk.bcmagazine.issues/bcmagazine_webissue237/bc.magazine.issue.237/megabites/08a07-korean-food-4.jpg"/>
          <p:cNvPicPr>
            <a:picLocks noChangeAspect="1" noChangeArrowheads="1"/>
          </p:cNvPicPr>
          <p:nvPr/>
        </p:nvPicPr>
        <p:blipFill>
          <a:blip r:embed="rId3" cstate="print"/>
          <a:srcRect/>
          <a:stretch>
            <a:fillRect/>
          </a:stretch>
        </p:blipFill>
        <p:spPr bwMode="auto">
          <a:xfrm>
            <a:off x="7239000" y="5064125"/>
            <a:ext cx="1905000" cy="1793875"/>
          </a:xfrm>
          <a:prstGeom prst="rect">
            <a:avLst/>
          </a:prstGeom>
          <a:noFill/>
          <a:ln w="9525">
            <a:noFill/>
            <a:miter lim="800000"/>
            <a:headEnd/>
            <a:tailEnd/>
          </a:ln>
        </p:spPr>
      </p:pic>
      <p:pic>
        <p:nvPicPr>
          <p:cNvPr id="59397" name="Picture 4" descr="http://www.bcmagazine.net/hk.bcmagazine.issues/bcmagazine_webissue237/bc.magazine.issue.237/megabites/08a07-korean-food-3.jpg"/>
          <p:cNvPicPr>
            <a:picLocks noChangeAspect="1" noChangeArrowheads="1"/>
          </p:cNvPicPr>
          <p:nvPr/>
        </p:nvPicPr>
        <p:blipFill>
          <a:blip r:embed="rId4" cstate="print"/>
          <a:srcRect/>
          <a:stretch>
            <a:fillRect/>
          </a:stretch>
        </p:blipFill>
        <p:spPr bwMode="auto">
          <a:xfrm>
            <a:off x="0" y="1295400"/>
            <a:ext cx="1203325"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56" y="317500"/>
            <a:ext cx="8229600" cy="914400"/>
          </a:xfrm>
        </p:spPr>
        <p:txBody>
          <a:bodyPr/>
          <a:lstStyle/>
          <a:p>
            <a:pPr eaLnBrk="1" fontAlgn="auto" hangingPunct="1">
              <a:spcAft>
                <a:spcPts val="0"/>
              </a:spcAft>
              <a:defRPr/>
            </a:pPr>
            <a:r>
              <a:rPr lang="en-US" dirty="0">
                <a:solidFill>
                  <a:schemeClr val="tx2">
                    <a:satMod val="200000"/>
                  </a:schemeClr>
                </a:solidFill>
              </a:rPr>
              <a:t>Modern Korea</a:t>
            </a:r>
          </a:p>
        </p:txBody>
      </p:sp>
      <p:sp>
        <p:nvSpPr>
          <p:cNvPr id="17412" name="Content Placeholder 2"/>
          <p:cNvSpPr>
            <a:spLocks noGrp="1"/>
          </p:cNvSpPr>
          <p:nvPr>
            <p:ph idx="1"/>
          </p:nvPr>
        </p:nvSpPr>
        <p:spPr>
          <a:xfrm>
            <a:off x="332509" y="1181100"/>
            <a:ext cx="7772400" cy="1873250"/>
          </a:xfrm>
        </p:spPr>
        <p:txBody>
          <a:bodyPr/>
          <a:lstStyle/>
          <a:p>
            <a:pPr eaLnBrk="1" hangingPunct="1"/>
            <a:r>
              <a:rPr lang="en-US" dirty="0"/>
              <a:t>One of the world’s fastest growing economies</a:t>
            </a:r>
          </a:p>
          <a:p>
            <a:pPr eaLnBrk="1" hangingPunct="1"/>
            <a:r>
              <a:rPr lang="en-US" dirty="0"/>
              <a:t>World’s 5</a:t>
            </a:r>
            <a:r>
              <a:rPr lang="en-US" baseline="30000" dirty="0"/>
              <a:t>th</a:t>
            </a:r>
            <a:r>
              <a:rPr lang="en-US" dirty="0"/>
              <a:t> largest exporter</a:t>
            </a:r>
          </a:p>
        </p:txBody>
      </p:sp>
      <p:pic>
        <p:nvPicPr>
          <p:cNvPr id="1028" name="Picture 4" descr="http://t0.gstatic.com/images?q=tbn:ms4kYX68Bm_HfM:http://www.slashgear.com/gallery/data_files/1/4/6/samsungs-40-inch-lcd-panel_48.jpg"/>
          <p:cNvPicPr>
            <a:picLocks noChangeAspect="1" noChangeArrowheads="1"/>
          </p:cNvPicPr>
          <p:nvPr/>
        </p:nvPicPr>
        <p:blipFill>
          <a:blip r:embed="rId3" cstate="print"/>
          <a:srcRect/>
          <a:stretch>
            <a:fillRect/>
          </a:stretch>
        </p:blipFill>
        <p:spPr bwMode="auto">
          <a:xfrm>
            <a:off x="0" y="3389196"/>
            <a:ext cx="2241176" cy="1587500"/>
          </a:xfrm>
          <a:prstGeom prst="rect">
            <a:avLst/>
          </a:prstGeom>
          <a:noFill/>
          <a:ln w="9525">
            <a:noFill/>
            <a:miter lim="800000"/>
            <a:headEnd/>
            <a:tailEnd/>
          </a:ln>
        </p:spPr>
      </p:pic>
      <p:pic>
        <p:nvPicPr>
          <p:cNvPr id="1042" name="Picture 18" descr="http://t0.gstatic.com/images?q=tbn:xjTIFCcLMz4bFM:http://techtickerblog.com/wp-content/uploads/2008/10/lg_logo.jpg"/>
          <p:cNvPicPr>
            <a:picLocks noChangeAspect="1" noChangeArrowheads="1"/>
          </p:cNvPicPr>
          <p:nvPr/>
        </p:nvPicPr>
        <p:blipFill>
          <a:blip r:embed="rId4" cstate="print"/>
          <a:srcRect/>
          <a:stretch>
            <a:fillRect/>
          </a:stretch>
        </p:blipFill>
        <p:spPr bwMode="auto">
          <a:xfrm>
            <a:off x="5334000" y="4419018"/>
            <a:ext cx="2362200" cy="1001790"/>
          </a:xfrm>
          <a:prstGeom prst="rect">
            <a:avLst/>
          </a:prstGeom>
          <a:noFill/>
          <a:ln w="9525">
            <a:noFill/>
            <a:miter lim="800000"/>
            <a:headEnd/>
            <a:tailEnd/>
          </a:ln>
        </p:spPr>
      </p:pic>
      <p:pic>
        <p:nvPicPr>
          <p:cNvPr id="1044" name="Picture 20" descr="http://t2.gstatic.com/images?q=tbn:aHnKfrwwtZCqpM:http://www.blavish.com/wp-content/uploads/2006/04/LG%2520interactive%2520refrigerator.jpg"/>
          <p:cNvPicPr>
            <a:picLocks noChangeAspect="1" noChangeArrowheads="1"/>
          </p:cNvPicPr>
          <p:nvPr/>
        </p:nvPicPr>
        <p:blipFill>
          <a:blip r:embed="rId5" cstate="print"/>
          <a:srcRect/>
          <a:stretch>
            <a:fillRect/>
          </a:stretch>
        </p:blipFill>
        <p:spPr bwMode="auto">
          <a:xfrm>
            <a:off x="7730817" y="4419018"/>
            <a:ext cx="1255712" cy="1969601"/>
          </a:xfrm>
          <a:prstGeom prst="rect">
            <a:avLst/>
          </a:prstGeom>
          <a:noFill/>
          <a:ln w="9525">
            <a:noFill/>
            <a:miter lim="800000"/>
            <a:headEnd/>
            <a:tailEnd/>
          </a:ln>
        </p:spPr>
      </p:pic>
      <p:pic>
        <p:nvPicPr>
          <p:cNvPr id="1046" name="Picture 22" descr="http://t1.gstatic.com/images?q=tbn:lIuVbdPIqg55IM:http://www.luxuryhousingtrends.com/lg-electronics-steam-washing-machine.jpg"/>
          <p:cNvPicPr>
            <a:picLocks noChangeAspect="1" noChangeArrowheads="1"/>
          </p:cNvPicPr>
          <p:nvPr/>
        </p:nvPicPr>
        <p:blipFill>
          <a:blip r:embed="rId6" cstate="print"/>
          <a:srcRect/>
          <a:stretch>
            <a:fillRect/>
          </a:stretch>
        </p:blipFill>
        <p:spPr bwMode="auto">
          <a:xfrm>
            <a:off x="6546784" y="5447051"/>
            <a:ext cx="1171048" cy="1261128"/>
          </a:xfrm>
          <a:prstGeom prst="rect">
            <a:avLst/>
          </a:prstGeom>
          <a:noFill/>
          <a:ln w="9525">
            <a:noFill/>
            <a:miter lim="800000"/>
            <a:headEnd/>
            <a:tailEnd/>
          </a:ln>
        </p:spPr>
      </p:pic>
      <p:pic>
        <p:nvPicPr>
          <p:cNvPr id="1048" name="Picture 24" descr="http://t3.gstatic.com/images?q=tbn:RYjPB8fWbR0hRM:http://www.cheaptv.org.uk/wp-content/img/2007/11/lg-electronics-42lt75-lcd-tv.jpg"/>
          <p:cNvPicPr>
            <a:picLocks noChangeAspect="1" noChangeArrowheads="1"/>
          </p:cNvPicPr>
          <p:nvPr/>
        </p:nvPicPr>
        <p:blipFill>
          <a:blip r:embed="rId7" cstate="print"/>
          <a:srcRect/>
          <a:stretch>
            <a:fillRect/>
          </a:stretch>
        </p:blipFill>
        <p:spPr bwMode="auto">
          <a:xfrm>
            <a:off x="5362751" y="5447051"/>
            <a:ext cx="1171048" cy="1275437"/>
          </a:xfrm>
          <a:prstGeom prst="rect">
            <a:avLst/>
          </a:prstGeom>
          <a:noFill/>
          <a:ln w="9525">
            <a:noFill/>
            <a:miter lim="800000"/>
            <a:headEnd/>
            <a:tailEnd/>
          </a:ln>
        </p:spPr>
      </p:pic>
      <p:pic>
        <p:nvPicPr>
          <p:cNvPr id="1050" name="Picture 26" descr="http://t2.gstatic.com/images?q=tbn:eLHioeMwzma2RM:http://www.auctionair.co.uk/uploads/LotImages/Low-Bid-Auction/Electronics%2520Computer%2520Samsung%2520R70-Hero1559037968750.jpg"/>
          <p:cNvPicPr>
            <a:picLocks noChangeAspect="1" noChangeArrowheads="1"/>
          </p:cNvPicPr>
          <p:nvPr/>
        </p:nvPicPr>
        <p:blipFill>
          <a:blip r:embed="rId8" cstate="print"/>
          <a:srcRect/>
          <a:stretch>
            <a:fillRect/>
          </a:stretch>
        </p:blipFill>
        <p:spPr bwMode="auto">
          <a:xfrm>
            <a:off x="2255571" y="3365780"/>
            <a:ext cx="1838985" cy="1587500"/>
          </a:xfrm>
          <a:prstGeom prst="rect">
            <a:avLst/>
          </a:prstGeom>
          <a:noFill/>
          <a:ln w="9525">
            <a:noFill/>
            <a:miter lim="800000"/>
            <a:headEnd/>
            <a:tailEnd/>
          </a:ln>
        </p:spPr>
      </p:pic>
      <p:pic>
        <p:nvPicPr>
          <p:cNvPr id="14" name="Picture 1">
            <a:extLst>
              <a:ext uri="{FF2B5EF4-FFF2-40B4-BE49-F238E27FC236}">
                <a16:creationId xmlns:a16="http://schemas.microsoft.com/office/drawing/2014/main" id="{C2FC8A2C-3782-4086-9676-5FBC074CDD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1" y="5311542"/>
            <a:ext cx="2971799" cy="154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t0.gstatic.com/images?q=tbn:tTRIu9eEkd261M:http://www.topnews.in/files/hyundai-logo2.jpg">
            <a:extLst>
              <a:ext uri="{FF2B5EF4-FFF2-40B4-BE49-F238E27FC236}">
                <a16:creationId xmlns:a16="http://schemas.microsoft.com/office/drawing/2014/main" id="{616A9E51-BF8C-444F-AB79-24FF878FE36B}"/>
              </a:ext>
            </a:extLst>
          </p:cNvPr>
          <p:cNvPicPr>
            <a:picLocks noChangeAspect="1" noChangeArrowheads="1"/>
          </p:cNvPicPr>
          <p:nvPr/>
        </p:nvPicPr>
        <p:blipFill>
          <a:blip r:embed="rId10" cstate="print"/>
          <a:srcRect/>
          <a:stretch>
            <a:fillRect/>
          </a:stretch>
        </p:blipFill>
        <p:spPr bwMode="auto">
          <a:xfrm>
            <a:off x="3030848" y="5358375"/>
            <a:ext cx="1974921" cy="1472971"/>
          </a:xfrm>
          <a:prstGeom prst="rect">
            <a:avLst/>
          </a:prstGeom>
          <a:noFill/>
          <a:ln w="9525">
            <a:noFill/>
            <a:miter lim="800000"/>
            <a:headEnd/>
            <a:tailEnd/>
          </a:ln>
        </p:spPr>
      </p:pic>
      <p:pic>
        <p:nvPicPr>
          <p:cNvPr id="4098" name="Picture 2" descr="Korean shipbuilding industry, Jump into the eco-friendly ship research">
            <a:extLst>
              <a:ext uri="{FF2B5EF4-FFF2-40B4-BE49-F238E27FC236}">
                <a16:creationId xmlns:a16="http://schemas.microsoft.com/office/drawing/2014/main" id="{E01986C2-686B-4034-AA7F-9337942B0BA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143" t="16972" r="6571" b="16972"/>
          <a:stretch/>
        </p:blipFill>
        <p:spPr bwMode="auto">
          <a:xfrm>
            <a:off x="4419600" y="23622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3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74073"/>
            <a:ext cx="8229600" cy="914400"/>
          </a:xfrm>
        </p:spPr>
        <p:txBody>
          <a:bodyPr/>
          <a:lstStyle/>
          <a:p>
            <a:r>
              <a:rPr lang="en-US" dirty="0"/>
              <a:t>Mobile Phones Global Market Share</a:t>
            </a:r>
          </a:p>
        </p:txBody>
      </p:sp>
      <p:sp>
        <p:nvSpPr>
          <p:cNvPr id="3" name="Content Placeholder 2"/>
          <p:cNvSpPr>
            <a:spLocks noGrp="1"/>
          </p:cNvSpPr>
          <p:nvPr>
            <p:ph idx="1"/>
          </p:nvPr>
        </p:nvSpPr>
        <p:spPr>
          <a:xfrm>
            <a:off x="380999" y="1143000"/>
            <a:ext cx="8607135" cy="4572000"/>
          </a:xfrm>
        </p:spPr>
        <p:txBody>
          <a:bodyPr/>
          <a:lstStyle/>
          <a:p>
            <a:pPr lvl="1"/>
            <a:r>
              <a:rPr lang="en-US" dirty="0"/>
              <a:t>Samsung 23.5% </a:t>
            </a:r>
          </a:p>
          <a:p>
            <a:pPr lvl="1"/>
            <a:r>
              <a:rPr lang="en-US" dirty="0"/>
              <a:t>Apple 15.9%</a:t>
            </a:r>
          </a:p>
          <a:p>
            <a:pPr lvl="1"/>
            <a:r>
              <a:rPr lang="en-US" dirty="0"/>
              <a:t>Huawei 12.1%</a:t>
            </a:r>
          </a:p>
          <a:p>
            <a:pPr lvl="1"/>
            <a:r>
              <a:rPr lang="en-US" dirty="0"/>
              <a:t>LG 3%</a:t>
            </a:r>
          </a:p>
          <a:p>
            <a:endParaRPr lang="en-US" dirty="0"/>
          </a:p>
        </p:txBody>
      </p:sp>
      <p:pic>
        <p:nvPicPr>
          <p:cNvPr id="4098" name="Picture 2" descr="Image result for samsung phones 2017"/>
          <p:cNvPicPr>
            <a:picLocks noChangeAspect="1" noChangeArrowheads="1"/>
          </p:cNvPicPr>
          <p:nvPr/>
        </p:nvPicPr>
        <p:blipFill rotWithShape="1">
          <a:blip r:embed="rId2">
            <a:extLst>
              <a:ext uri="{28A0092B-C50C-407E-A947-70E740481C1C}">
                <a14:useLocalDpi xmlns:a14="http://schemas.microsoft.com/office/drawing/2010/main" val="0"/>
              </a:ext>
            </a:extLst>
          </a:blip>
          <a:srcRect l="21949" r="20909"/>
          <a:stretch/>
        </p:blipFill>
        <p:spPr bwMode="auto">
          <a:xfrm>
            <a:off x="1287749" y="3657600"/>
            <a:ext cx="2324099" cy="22871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lg phones 2017"/>
          <p:cNvPicPr>
            <a:picLocks noChangeAspect="1" noChangeArrowheads="1"/>
          </p:cNvPicPr>
          <p:nvPr/>
        </p:nvPicPr>
        <p:blipFill rotWithShape="1">
          <a:blip r:embed="rId3">
            <a:extLst>
              <a:ext uri="{28A0092B-C50C-407E-A947-70E740481C1C}">
                <a14:useLocalDpi xmlns:a14="http://schemas.microsoft.com/office/drawing/2010/main" val="0"/>
              </a:ext>
            </a:extLst>
          </a:blip>
          <a:srcRect l="46319" t="2439" r="4473" b="21963"/>
          <a:stretch/>
        </p:blipFill>
        <p:spPr bwMode="auto">
          <a:xfrm>
            <a:off x="4874875" y="3653541"/>
            <a:ext cx="2438400" cy="2290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3B0303-06E0-45B9-B2FD-DB2DF04885BA}"/>
              </a:ext>
            </a:extLst>
          </p:cNvPr>
          <p:cNvPicPr>
            <a:picLocks noChangeAspect="1"/>
          </p:cNvPicPr>
          <p:nvPr/>
        </p:nvPicPr>
        <p:blipFill>
          <a:blip r:embed="rId4"/>
          <a:stretch>
            <a:fillRect/>
          </a:stretch>
        </p:blipFill>
        <p:spPr>
          <a:xfrm>
            <a:off x="3696043" y="3653541"/>
            <a:ext cx="1100016" cy="2290620"/>
          </a:xfrm>
          <a:prstGeom prst="rect">
            <a:avLst/>
          </a:prstGeom>
        </p:spPr>
      </p:pic>
      <p:sp>
        <p:nvSpPr>
          <p:cNvPr id="6" name="TextBox 5">
            <a:extLst>
              <a:ext uri="{FF2B5EF4-FFF2-40B4-BE49-F238E27FC236}">
                <a16:creationId xmlns:a16="http://schemas.microsoft.com/office/drawing/2014/main" id="{2C0D76F0-CB16-476E-B056-B01B286457DF}"/>
              </a:ext>
            </a:extLst>
          </p:cNvPr>
          <p:cNvSpPr txBox="1"/>
          <p:nvPr/>
        </p:nvSpPr>
        <p:spPr>
          <a:xfrm>
            <a:off x="1143000" y="6216697"/>
            <a:ext cx="2672526" cy="369332"/>
          </a:xfrm>
          <a:prstGeom prst="rect">
            <a:avLst/>
          </a:prstGeom>
          <a:noFill/>
        </p:spPr>
        <p:txBody>
          <a:bodyPr wrap="none" rtlCol="0">
            <a:spAutoFit/>
          </a:bodyPr>
          <a:lstStyle/>
          <a:p>
            <a:r>
              <a:rPr lang="en-US" dirty="0"/>
              <a:t>(Counterpoint: 2018 Q1)</a:t>
            </a:r>
          </a:p>
        </p:txBody>
      </p:sp>
    </p:spTree>
    <p:extLst>
      <p:ext uri="{BB962C8B-B14F-4D97-AF65-F5344CB8AC3E}">
        <p14:creationId xmlns:p14="http://schemas.microsoft.com/office/powerpoint/2010/main" val="20809384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000"/>
            <a:ext cx="8229600" cy="914400"/>
          </a:xfrm>
        </p:spPr>
        <p:txBody>
          <a:bodyPr/>
          <a:lstStyle/>
          <a:p>
            <a:r>
              <a:rPr lang="en-US" altLang="ko-KR" dirty="0"/>
              <a:t>Internet and </a:t>
            </a:r>
            <a:r>
              <a:rPr lang="en-US" altLang="ko-KR" dirty="0" err="1"/>
              <a:t>WiFi</a:t>
            </a:r>
            <a:r>
              <a:rPr lang="en-US" altLang="ko-KR" dirty="0"/>
              <a:t> Connectivity</a:t>
            </a:r>
            <a:endParaRPr lang="ko-KR" altLang="en-US" dirty="0"/>
          </a:p>
        </p:txBody>
      </p:sp>
      <p:sp>
        <p:nvSpPr>
          <p:cNvPr id="3" name="Content Placeholder 2"/>
          <p:cNvSpPr>
            <a:spLocks noGrp="1"/>
          </p:cNvSpPr>
          <p:nvPr>
            <p:ph idx="1"/>
          </p:nvPr>
        </p:nvSpPr>
        <p:spPr>
          <a:xfrm>
            <a:off x="152400" y="1219200"/>
            <a:ext cx="8839200" cy="4572000"/>
          </a:xfrm>
        </p:spPr>
        <p:txBody>
          <a:bodyPr/>
          <a:lstStyle/>
          <a:p>
            <a:r>
              <a:rPr lang="en-US" altLang="ko-KR" sz="2600" dirty="0"/>
              <a:t>The first country to complete the conversion from dial-up to broadband by 2005. </a:t>
            </a:r>
          </a:p>
          <a:p>
            <a:r>
              <a:rPr lang="en-US" altLang="ko-KR" sz="2600" dirty="0"/>
              <a:t>The fastest average internet connection in the world in 2017</a:t>
            </a:r>
          </a:p>
          <a:p>
            <a:pPr lvl="1"/>
            <a:r>
              <a:rPr lang="en-US" altLang="ko-KR" sz="2400" dirty="0"/>
              <a:t>South Korea: 28.67 Mbps (#1)</a:t>
            </a:r>
          </a:p>
          <a:p>
            <a:pPr lvl="1"/>
            <a:r>
              <a:rPr lang="en-US" altLang="ko-KR" sz="2400" dirty="0"/>
              <a:t>USA: </a:t>
            </a:r>
            <a:r>
              <a:rPr lang="en-US" sz="2400" dirty="0"/>
              <a:t>18.7 Mbps (#10)</a:t>
            </a:r>
            <a:endParaRPr lang="en-US" altLang="ko-KR" sz="2400" dirty="0"/>
          </a:p>
          <a:p>
            <a:pPr lvl="1"/>
            <a:r>
              <a:rPr lang="en-US" altLang="ko-KR" sz="2400" dirty="0"/>
              <a:t>Global average: 7.2 Mbps</a:t>
            </a:r>
          </a:p>
          <a:p>
            <a:r>
              <a:rPr lang="en-US" altLang="ko-KR" sz="2600" dirty="0"/>
              <a:t>The cheapest </a:t>
            </a:r>
          </a:p>
          <a:p>
            <a:pPr lvl="1"/>
            <a:r>
              <a:rPr lang="en-US" altLang="ko-KR" sz="2400" dirty="0"/>
              <a:t>1 </a:t>
            </a:r>
            <a:r>
              <a:rPr lang="en-US" altLang="ko-KR" sz="2400" dirty="0" err="1"/>
              <a:t>Gbit</a:t>
            </a:r>
            <a:r>
              <a:rPr lang="en-US" altLang="ko-KR" sz="2400" dirty="0"/>
              <a:t>/s connections or 1,000 Mbit/s at $20 per month in Seoul</a:t>
            </a:r>
          </a:p>
          <a:p>
            <a:endParaRPr lang="ko-KR" altLang="en-US" dirty="0"/>
          </a:p>
        </p:txBody>
      </p:sp>
      <p:sp>
        <p:nvSpPr>
          <p:cNvPr id="4" name="TextBox 3"/>
          <p:cNvSpPr txBox="1"/>
          <p:nvPr/>
        </p:nvSpPr>
        <p:spPr>
          <a:xfrm>
            <a:off x="228600" y="5684400"/>
            <a:ext cx="7010400" cy="646331"/>
          </a:xfrm>
          <a:prstGeom prst="rect">
            <a:avLst/>
          </a:prstGeom>
          <a:noFill/>
        </p:spPr>
        <p:txBody>
          <a:bodyPr wrap="square" rtlCol="0">
            <a:spAutoFit/>
          </a:bodyPr>
          <a:lstStyle/>
          <a:p>
            <a:r>
              <a:rPr lang="en-US" altLang="ko-KR" dirty="0"/>
              <a:t>https://www.usnews.com/news/best-countries/slideshows/10-countries-with-the-fastest-internet-speeds?onepage</a:t>
            </a:r>
            <a:endParaRPr lang="ko-KR" altLang="en-US" dirty="0"/>
          </a:p>
        </p:txBody>
      </p:sp>
    </p:spTree>
    <p:extLst>
      <p:ext uri="{BB962C8B-B14F-4D97-AF65-F5344CB8AC3E}">
        <p14:creationId xmlns:p14="http://schemas.microsoft.com/office/powerpoint/2010/main" val="19168082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B4E9-0C4F-4187-A9F1-020449BB8A3A}"/>
              </a:ext>
            </a:extLst>
          </p:cNvPr>
          <p:cNvSpPr>
            <a:spLocks noGrp="1"/>
          </p:cNvSpPr>
          <p:nvPr>
            <p:ph type="title"/>
          </p:nvPr>
        </p:nvSpPr>
        <p:spPr>
          <a:xfrm>
            <a:off x="310433" y="381000"/>
            <a:ext cx="8744890" cy="914400"/>
          </a:xfrm>
        </p:spPr>
        <p:txBody>
          <a:bodyPr/>
          <a:lstStyle/>
          <a:p>
            <a:r>
              <a:rPr lang="en-US" dirty="0"/>
              <a:t>KOREA: Gross Domestic Product 1960- 2018</a:t>
            </a:r>
          </a:p>
        </p:txBody>
      </p:sp>
      <p:sp>
        <p:nvSpPr>
          <p:cNvPr id="3" name="Content Placeholder 2">
            <a:extLst>
              <a:ext uri="{FF2B5EF4-FFF2-40B4-BE49-F238E27FC236}">
                <a16:creationId xmlns:a16="http://schemas.microsoft.com/office/drawing/2014/main" id="{7B51B27B-E70F-4447-BC74-A944731981AD}"/>
              </a:ext>
            </a:extLst>
          </p:cNvPr>
          <p:cNvSpPr>
            <a:spLocks noGrp="1"/>
          </p:cNvSpPr>
          <p:nvPr>
            <p:ph idx="1"/>
          </p:nvPr>
        </p:nvSpPr>
        <p:spPr>
          <a:xfrm>
            <a:off x="273216" y="1180500"/>
            <a:ext cx="4073330" cy="4572000"/>
          </a:xfrm>
        </p:spPr>
        <p:txBody>
          <a:bodyPr/>
          <a:lstStyle/>
          <a:p>
            <a:pPr eaLnBrk="1" hangingPunct="1"/>
            <a:r>
              <a:rPr lang="en-US" sz="2400" dirty="0"/>
              <a:t>Economic development plan began after military coup in 1961</a:t>
            </a:r>
          </a:p>
          <a:p>
            <a:pPr eaLnBrk="1" hangingPunct="1"/>
            <a:r>
              <a:rPr lang="en-US" sz="2400" dirty="0"/>
              <a:t>Export</a:t>
            </a:r>
            <a:r>
              <a:rPr lang="ko-KR" altLang="en-US" sz="2400" dirty="0"/>
              <a:t> </a:t>
            </a:r>
            <a:r>
              <a:rPr lang="en-US" altLang="ko-KR" sz="2400" dirty="0"/>
              <a:t>oriented</a:t>
            </a:r>
            <a:r>
              <a:rPr lang="ko-KR" altLang="en-US" sz="2400" dirty="0"/>
              <a:t> </a:t>
            </a:r>
            <a:r>
              <a:rPr lang="en-US" altLang="ko-KR" sz="2400" dirty="0"/>
              <a:t>industry</a:t>
            </a:r>
            <a:endParaRPr lang="en-US" sz="2400" dirty="0"/>
          </a:p>
          <a:p>
            <a:pPr eaLnBrk="1" hangingPunct="1"/>
            <a:r>
              <a:rPr lang="en-US" sz="2400" dirty="0"/>
              <a:t>Technologically advanced</a:t>
            </a:r>
          </a:p>
          <a:p>
            <a:pPr eaLnBrk="1" hangingPunct="1"/>
            <a:r>
              <a:rPr lang="en-US" sz="2400" dirty="0"/>
              <a:t>2018 Korean GDP ranked No. 11 in the world.</a:t>
            </a:r>
          </a:p>
          <a:p>
            <a:endParaRPr lang="en-US" dirty="0"/>
          </a:p>
        </p:txBody>
      </p:sp>
      <p:pic>
        <p:nvPicPr>
          <p:cNvPr id="5" name="Picture 4">
            <a:extLst>
              <a:ext uri="{FF2B5EF4-FFF2-40B4-BE49-F238E27FC236}">
                <a16:creationId xmlns:a16="http://schemas.microsoft.com/office/drawing/2014/main" id="{43E00190-EE14-4AFD-8296-30D12974EB6D}"/>
              </a:ext>
            </a:extLst>
          </p:cNvPr>
          <p:cNvPicPr>
            <a:picLocks noChangeAspect="1"/>
          </p:cNvPicPr>
          <p:nvPr/>
        </p:nvPicPr>
        <p:blipFill rotWithShape="1">
          <a:blip r:embed="rId2"/>
          <a:srcRect l="19167" t="18889" r="1666" b="12963"/>
          <a:stretch/>
        </p:blipFill>
        <p:spPr>
          <a:xfrm>
            <a:off x="4344746" y="1219200"/>
            <a:ext cx="4710577" cy="4419600"/>
          </a:xfrm>
          <a:prstGeom prst="rect">
            <a:avLst/>
          </a:prstGeom>
        </p:spPr>
      </p:pic>
      <p:pic>
        <p:nvPicPr>
          <p:cNvPr id="6" name="그림 4" descr="seoul.jpg">
            <a:extLst>
              <a:ext uri="{FF2B5EF4-FFF2-40B4-BE49-F238E27FC236}">
                <a16:creationId xmlns:a16="http://schemas.microsoft.com/office/drawing/2014/main" id="{59EC5339-97E8-499C-8F37-B628DD7BC13B}"/>
              </a:ext>
            </a:extLst>
          </p:cNvPr>
          <p:cNvPicPr>
            <a:picLocks noChangeAspect="1"/>
          </p:cNvPicPr>
          <p:nvPr/>
        </p:nvPicPr>
        <p:blipFill>
          <a:blip r:embed="rId3" cstate="print"/>
          <a:srcRect/>
          <a:stretch>
            <a:fillRect/>
          </a:stretch>
        </p:blipFill>
        <p:spPr>
          <a:xfrm>
            <a:off x="762000" y="4212614"/>
            <a:ext cx="1981200" cy="2111986"/>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
        <p:nvSpPr>
          <p:cNvPr id="4" name="TextBox 3">
            <a:extLst>
              <a:ext uri="{FF2B5EF4-FFF2-40B4-BE49-F238E27FC236}">
                <a16:creationId xmlns:a16="http://schemas.microsoft.com/office/drawing/2014/main" id="{71019A6A-800D-4CD9-B972-6409581AFA5E}"/>
              </a:ext>
            </a:extLst>
          </p:cNvPr>
          <p:cNvSpPr txBox="1"/>
          <p:nvPr/>
        </p:nvSpPr>
        <p:spPr>
          <a:xfrm>
            <a:off x="76200" y="6324600"/>
            <a:ext cx="3733800" cy="338554"/>
          </a:xfrm>
          <a:prstGeom prst="rect">
            <a:avLst/>
          </a:prstGeom>
          <a:noFill/>
        </p:spPr>
        <p:txBody>
          <a:bodyPr wrap="square" rtlCol="0">
            <a:spAutoFit/>
          </a:bodyPr>
          <a:lstStyle/>
          <a:p>
            <a:r>
              <a:rPr lang="en-US" sz="1600" dirty="0"/>
              <a:t>Korea in 1953 at the end of Korean war</a:t>
            </a:r>
          </a:p>
        </p:txBody>
      </p:sp>
      <p:sp>
        <p:nvSpPr>
          <p:cNvPr id="7" name="TextBox 6">
            <a:extLst>
              <a:ext uri="{FF2B5EF4-FFF2-40B4-BE49-F238E27FC236}">
                <a16:creationId xmlns:a16="http://schemas.microsoft.com/office/drawing/2014/main" id="{1A95F9C2-DCD4-4F2C-83B5-AD737EF94BDF}"/>
              </a:ext>
            </a:extLst>
          </p:cNvPr>
          <p:cNvSpPr txBox="1"/>
          <p:nvPr/>
        </p:nvSpPr>
        <p:spPr>
          <a:xfrm>
            <a:off x="4718878" y="5656200"/>
            <a:ext cx="3942682" cy="338554"/>
          </a:xfrm>
          <a:prstGeom prst="rect">
            <a:avLst/>
          </a:prstGeom>
          <a:noFill/>
        </p:spPr>
        <p:txBody>
          <a:bodyPr wrap="none" rtlCol="0">
            <a:spAutoFit/>
          </a:bodyPr>
          <a:lstStyle/>
          <a:p>
            <a:r>
              <a:rPr lang="en-US" sz="1600" dirty="0"/>
              <a:t>GDP growth: Data from World Bank 2018</a:t>
            </a:r>
          </a:p>
        </p:txBody>
      </p:sp>
    </p:spTree>
    <p:extLst>
      <p:ext uri="{BB962C8B-B14F-4D97-AF65-F5344CB8AC3E}">
        <p14:creationId xmlns:p14="http://schemas.microsoft.com/office/powerpoint/2010/main" val="26474455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3820143201500014k_Beauty of Lines and Curves.jpg"/>
          <p:cNvPicPr>
            <a:picLocks noGrp="1" noChangeAspect="1"/>
          </p:cNvPicPr>
          <p:nvPr>
            <p:ph idx="1"/>
          </p:nvPr>
        </p:nvPicPr>
        <p:blipFill>
          <a:blip r:embed="rId2" cstate="print"/>
          <a:stretch>
            <a:fillRect/>
          </a:stretch>
        </p:blipFill>
        <p:spPr>
          <a:xfrm>
            <a:off x="76200" y="1290060"/>
            <a:ext cx="2981700" cy="2209800"/>
          </a:xfrm>
        </p:spPr>
      </p:pic>
      <p:pic>
        <p:nvPicPr>
          <p:cNvPr id="7" name="그림 6" descr="022314-OLY-closing-ceremony-OB-G29.vresize.1200.675.high.37.jpg"/>
          <p:cNvPicPr>
            <a:picLocks noChangeAspect="1"/>
          </p:cNvPicPr>
          <p:nvPr/>
        </p:nvPicPr>
        <p:blipFill>
          <a:blip r:embed="rId3" cstate="print"/>
          <a:srcRect l="4021" r="3147"/>
          <a:stretch>
            <a:fillRect/>
          </a:stretch>
        </p:blipFill>
        <p:spPr>
          <a:xfrm>
            <a:off x="5869308" y="1278791"/>
            <a:ext cx="2883792" cy="2221938"/>
          </a:xfrm>
          <a:prstGeom prst="rect">
            <a:avLst/>
          </a:prstGeom>
        </p:spPr>
      </p:pic>
      <p:sp>
        <p:nvSpPr>
          <p:cNvPr id="8" name="Title 1">
            <a:extLst>
              <a:ext uri="{FF2B5EF4-FFF2-40B4-BE49-F238E27FC236}">
                <a16:creationId xmlns:a16="http://schemas.microsoft.com/office/drawing/2014/main" id="{98A84BBD-209D-4D4D-9386-D791A9164FE8}"/>
              </a:ext>
            </a:extLst>
          </p:cNvPr>
          <p:cNvSpPr>
            <a:spLocks noGrp="1"/>
          </p:cNvSpPr>
          <p:nvPr>
            <p:ph type="title"/>
          </p:nvPr>
        </p:nvSpPr>
        <p:spPr>
          <a:xfrm>
            <a:off x="457200" y="512763"/>
            <a:ext cx="8229600" cy="914400"/>
          </a:xfrm>
        </p:spPr>
        <p:txBody>
          <a:bodyPr/>
          <a:lstStyle/>
          <a:p>
            <a:r>
              <a:rPr lang="en-US" dirty="0"/>
              <a:t>KOREA: now</a:t>
            </a:r>
          </a:p>
        </p:txBody>
      </p:sp>
      <p:sp>
        <p:nvSpPr>
          <p:cNvPr id="2" name="TextBox 1">
            <a:extLst>
              <a:ext uri="{FF2B5EF4-FFF2-40B4-BE49-F238E27FC236}">
                <a16:creationId xmlns:a16="http://schemas.microsoft.com/office/drawing/2014/main" id="{50F4C5B3-3E27-49E5-83E2-2A74BACC9630}"/>
              </a:ext>
            </a:extLst>
          </p:cNvPr>
          <p:cNvSpPr txBox="1"/>
          <p:nvPr/>
        </p:nvSpPr>
        <p:spPr>
          <a:xfrm>
            <a:off x="533400" y="3810000"/>
            <a:ext cx="7080108" cy="1569660"/>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mn-lt"/>
              </a:rPr>
              <a:t>11</a:t>
            </a:r>
            <a:r>
              <a:rPr lang="en-US" sz="2600" baseline="30000" dirty="0">
                <a:latin typeface="+mn-lt"/>
              </a:rPr>
              <a:t>th</a:t>
            </a:r>
            <a:r>
              <a:rPr lang="en-US" sz="2600" dirty="0">
                <a:latin typeface="+mn-lt"/>
              </a:rPr>
              <a:t> largest economy</a:t>
            </a:r>
          </a:p>
          <a:p>
            <a:pPr marL="342900" indent="-342900">
              <a:buFont typeface="Arial" panose="020B0604020202020204" pitchFamily="34" charset="0"/>
              <a:buChar char="•"/>
            </a:pPr>
            <a:r>
              <a:rPr lang="en-US" sz="2600" dirty="0">
                <a:latin typeface="+mn-lt"/>
              </a:rPr>
              <a:t>Nominal GDP: $1.53 trillion </a:t>
            </a:r>
          </a:p>
          <a:p>
            <a:pPr marL="342900" indent="-342900">
              <a:buFont typeface="Arial" panose="020B0604020202020204" pitchFamily="34" charset="0"/>
              <a:buChar char="•"/>
            </a:pPr>
            <a:r>
              <a:rPr lang="en-US" sz="2600" dirty="0">
                <a:latin typeface="+mn-lt"/>
              </a:rPr>
              <a:t>GDP (PPP): $2.02 trillion</a:t>
            </a:r>
          </a:p>
          <a:p>
            <a:r>
              <a:rPr lang="en-US" dirty="0"/>
              <a:t>https://www.investopedia.com/insights/worlds-top-economies/</a:t>
            </a:r>
          </a:p>
        </p:txBody>
      </p:sp>
      <p:pic>
        <p:nvPicPr>
          <p:cNvPr id="9" name="Picture 8">
            <a:extLst>
              <a:ext uri="{FF2B5EF4-FFF2-40B4-BE49-F238E27FC236}">
                <a16:creationId xmlns:a16="http://schemas.microsoft.com/office/drawing/2014/main" id="{8636DC94-C605-43EF-90E7-517FF35CB6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78791"/>
            <a:ext cx="2249999" cy="222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65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j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3">
      <a:majorFont>
        <a:latin typeface="Calibri"/>
        <a:ea typeface=""/>
        <a:cs typeface=""/>
      </a:majorFont>
      <a:minorFont>
        <a:latin typeface="Calibr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12794</TotalTime>
  <Words>6220</Words>
  <Application>Microsoft Office PowerPoint</Application>
  <PresentationFormat>On-screen Show (4:3)</PresentationFormat>
  <Paragraphs>541</Paragraphs>
  <Slides>44</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휴먼명조</vt:lpstr>
      <vt:lpstr>Arial</vt:lpstr>
      <vt:lpstr>Calibri</vt:lpstr>
      <vt:lpstr>Wingdings</vt:lpstr>
      <vt:lpstr>Wingdings 2</vt:lpstr>
      <vt:lpstr>Wingdings 3</vt:lpstr>
      <vt:lpstr>Sijo</vt:lpstr>
      <vt:lpstr>Microsoft Excel Chart</vt:lpstr>
      <vt:lpstr>Korea:  brief history and Culture</vt:lpstr>
      <vt:lpstr>KOREA</vt:lpstr>
      <vt:lpstr>Country Area &amp; Population</vt:lpstr>
      <vt:lpstr>Korean Wave (Hallyu): Korean Cultural Export since early 1990s</vt:lpstr>
      <vt:lpstr>Modern Korea</vt:lpstr>
      <vt:lpstr>Mobile Phones Global Market Share</vt:lpstr>
      <vt:lpstr>Internet and WiFi Connectivity</vt:lpstr>
      <vt:lpstr>KOREA: Gross Domestic Product 1960- 2018</vt:lpstr>
      <vt:lpstr>KOREA: now</vt:lpstr>
      <vt:lpstr>Brief History of Korea</vt:lpstr>
      <vt:lpstr>Korean Peninsula</vt:lpstr>
      <vt:lpstr>Five Thousand Years of Korean History</vt:lpstr>
      <vt:lpstr>Go-Joseon</vt:lpstr>
      <vt:lpstr>Three Kingdoms to Goryeo</vt:lpstr>
      <vt:lpstr>Silk Road reached Korean peninsula</vt:lpstr>
      <vt:lpstr>Joseon (1392-1910)</vt:lpstr>
      <vt:lpstr>Japanese Rule</vt:lpstr>
      <vt:lpstr>1919  March First Movement</vt:lpstr>
      <vt:lpstr>Assimilation Policies by Japanese Ruler</vt:lpstr>
      <vt:lpstr>Divided Peninsula</vt:lpstr>
      <vt:lpstr>PowerPoint Presentation</vt:lpstr>
      <vt:lpstr>Korean War (1950 – 1953)</vt:lpstr>
      <vt:lpstr>Korean War (June 25, 1950 – July 27, 1953) </vt:lpstr>
      <vt:lpstr>KBS TV Live: Looking for Dispersed Family</vt:lpstr>
      <vt:lpstr>Modern Korea</vt:lpstr>
      <vt:lpstr>Major inventions by Koreans</vt:lpstr>
      <vt:lpstr>Korean Alphabet: Hangul  (한글)</vt:lpstr>
      <vt:lpstr>Korean Ceramics</vt:lpstr>
      <vt:lpstr>UNESCO’s Memory of the World: Movable Metal Type for Printing</vt:lpstr>
      <vt:lpstr>UNESCO’s Memory of the World:  Printing Woodblocks of the Tripitaka Koreana</vt:lpstr>
      <vt:lpstr>Ingenious Inventions: Geobukseon (Turtle –Shaped Warship)</vt:lpstr>
      <vt:lpstr>UNESCO’s Memory of the World: Bulguksa and Seok-gu-ram</vt:lpstr>
      <vt:lpstr>UNESCO’s World Cultural Heritages</vt:lpstr>
      <vt:lpstr>Religions of Korea</vt:lpstr>
      <vt:lpstr>Religions  of Korean People (2014 Gallup Report)</vt:lpstr>
      <vt:lpstr>Korean Shamanism</vt:lpstr>
      <vt:lpstr>Korean Buddhism</vt:lpstr>
      <vt:lpstr>Korean Confucianism</vt:lpstr>
      <vt:lpstr>Korean Christianity</vt:lpstr>
      <vt:lpstr>Korean arts, food, dress,&amp; music</vt:lpstr>
      <vt:lpstr>Traditional Arts: Painting</vt:lpstr>
      <vt:lpstr>Korean Dance and Music</vt:lpstr>
      <vt:lpstr>Korean Dress</vt:lpstr>
      <vt:lpstr>Korean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and Samples of sijo</dc:title>
  <dc:creator>Dr. Park</dc:creator>
  <cp:lastModifiedBy>Park, Lucy</cp:lastModifiedBy>
  <cp:revision>737</cp:revision>
  <cp:lastPrinted>2017-03-13T03:45:04Z</cp:lastPrinted>
  <dcterms:created xsi:type="dcterms:W3CDTF">2010-09-11T22:17:37Z</dcterms:created>
  <dcterms:modified xsi:type="dcterms:W3CDTF">2023-03-09T18:04:20Z</dcterms:modified>
</cp:coreProperties>
</file>